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784" r:id="rId6"/>
    <p:sldId id="334" r:id="rId7"/>
    <p:sldId id="2134804394" r:id="rId8"/>
    <p:sldId id="2134804395" r:id="rId9"/>
    <p:sldId id="613" r:id="rId10"/>
    <p:sldId id="2134804393" r:id="rId11"/>
    <p:sldId id="2134804385" r:id="rId12"/>
    <p:sldId id="2134804387" r:id="rId13"/>
    <p:sldId id="2134804388" r:id="rId14"/>
    <p:sldId id="2134804389" r:id="rId15"/>
    <p:sldId id="2134804390" r:id="rId16"/>
    <p:sldId id="2134804392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23E"/>
    <a:srgbClr val="FF9933"/>
    <a:srgbClr val="FF8AD8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6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12FE98-2E76-2C4F-A975-527180B2B29F}" type="doc">
      <dgm:prSet loTypeId="urn:microsoft.com/office/officeart/2009/layout/CircleArrow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85CC187-67AC-D740-A344-F618DC0EF171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MX" dirty="0">
              <a:solidFill>
                <a:schemeClr val="bg2">
                  <a:lumMod val="50000"/>
                </a:schemeClr>
              </a:solidFill>
              <a:latin typeface="Helvetica" pitchFamily="2" charset="0"/>
            </a:rPr>
            <a:t>Ley  de acción climatica 2021</a:t>
          </a:r>
        </a:p>
      </dgm:t>
    </dgm:pt>
    <dgm:pt modelId="{A7BF1CB2-6B9F-1B48-B349-31F8D02E616D}" type="parTrans" cxnId="{885B0C5F-1098-D048-9CE4-39BC209184E8}">
      <dgm:prSet/>
      <dgm:spPr/>
      <dgm:t>
        <a:bodyPr/>
        <a:lstStyle/>
        <a:p>
          <a:endParaRPr lang="es-MX"/>
        </a:p>
      </dgm:t>
    </dgm:pt>
    <dgm:pt modelId="{4EE51B5C-0006-224C-9819-D83C4FC27866}" type="sibTrans" cxnId="{885B0C5F-1098-D048-9CE4-39BC209184E8}">
      <dgm:prSet/>
      <dgm:spPr/>
      <dgm:t>
        <a:bodyPr/>
        <a:lstStyle/>
        <a:p>
          <a:endParaRPr lang="es-MX"/>
        </a:p>
      </dgm:t>
    </dgm:pt>
    <dgm:pt modelId="{53B42F94-6E87-8440-926C-DD4D87903B7F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MX" b="1" dirty="0">
              <a:solidFill>
                <a:schemeClr val="bg2">
                  <a:lumMod val="50000"/>
                </a:schemeClr>
              </a:solidFill>
              <a:latin typeface="Helvetica" pitchFamily="2" charset="0"/>
            </a:rPr>
            <a:t>Plan Nacional de Desarrollo </a:t>
          </a:r>
          <a:r>
            <a:rPr lang="es-MX" dirty="0">
              <a:solidFill>
                <a:schemeClr val="bg2">
                  <a:lumMod val="50000"/>
                </a:schemeClr>
              </a:solidFill>
              <a:latin typeface="Helvetica" pitchFamily="2" charset="0"/>
            </a:rPr>
            <a:t>2022 - 2026</a:t>
          </a:r>
        </a:p>
      </dgm:t>
    </dgm:pt>
    <dgm:pt modelId="{13A357C2-F07C-5149-89D9-2B41E62981B6}" type="parTrans" cxnId="{CB90382F-BE54-7B40-93F2-B83673511A08}">
      <dgm:prSet/>
      <dgm:spPr/>
      <dgm:t>
        <a:bodyPr/>
        <a:lstStyle/>
        <a:p>
          <a:endParaRPr lang="es-MX"/>
        </a:p>
      </dgm:t>
    </dgm:pt>
    <dgm:pt modelId="{7917680F-EFC5-C04C-8EBA-7F66C86D241B}" type="sibTrans" cxnId="{CB90382F-BE54-7B40-93F2-B83673511A08}">
      <dgm:prSet/>
      <dgm:spPr/>
      <dgm:t>
        <a:bodyPr/>
        <a:lstStyle/>
        <a:p>
          <a:endParaRPr lang="es-MX"/>
        </a:p>
      </dgm:t>
    </dgm:pt>
    <dgm:pt modelId="{37E52056-CAF4-6D49-93EE-07AF43C42302}">
      <dgm:prSet phldrT="[Texto]"/>
      <dgm:spPr/>
      <dgm:t>
        <a:bodyPr/>
        <a:lstStyle/>
        <a:p>
          <a:pPr algn="ctr">
            <a:lnSpc>
              <a:spcPct val="100000"/>
            </a:lnSpc>
          </a:pPr>
          <a:r>
            <a:rPr lang="es-CO" dirty="0">
              <a:solidFill>
                <a:schemeClr val="bg2">
                  <a:lumMod val="50000"/>
                </a:schemeClr>
              </a:solidFill>
              <a:latin typeface="Helvetica" pitchFamily="2" charset="0"/>
            </a:rPr>
            <a:t>Catalizador 4. Transformación productiva, internacionalización y acción climática</a:t>
          </a:r>
          <a:endParaRPr lang="es-MX" dirty="0">
            <a:solidFill>
              <a:schemeClr val="bg2">
                <a:lumMod val="50000"/>
              </a:schemeClr>
            </a:solidFill>
            <a:latin typeface="Helvetica" pitchFamily="2" charset="0"/>
          </a:endParaRPr>
        </a:p>
      </dgm:t>
    </dgm:pt>
    <dgm:pt modelId="{F0387C1A-571E-344A-9749-703DEF40DFC1}" type="sibTrans" cxnId="{AD1D98CC-42C3-AE49-BAB5-37078B066867}">
      <dgm:prSet/>
      <dgm:spPr/>
      <dgm:t>
        <a:bodyPr/>
        <a:lstStyle/>
        <a:p>
          <a:endParaRPr lang="es-MX"/>
        </a:p>
      </dgm:t>
    </dgm:pt>
    <dgm:pt modelId="{3B41ABCF-646B-FA47-B329-03240D50E7B3}" type="parTrans" cxnId="{AD1D98CC-42C3-AE49-BAB5-37078B066867}">
      <dgm:prSet/>
      <dgm:spPr/>
      <dgm:t>
        <a:bodyPr/>
        <a:lstStyle/>
        <a:p>
          <a:endParaRPr lang="es-MX"/>
        </a:p>
      </dgm:t>
    </dgm:pt>
    <dgm:pt modelId="{B1B01866-EB66-EF41-8EB0-F529E200FA56}" type="pres">
      <dgm:prSet presAssocID="{4112FE98-2E76-2C4F-A975-527180B2B29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400579F-3601-2A48-8954-5641BF16189E}" type="pres">
      <dgm:prSet presAssocID="{B85CC187-67AC-D740-A344-F618DC0EF171}" presName="Accent1" presStyleCnt="0"/>
      <dgm:spPr/>
    </dgm:pt>
    <dgm:pt modelId="{20EB63E8-48DE-8E4E-B521-6442C2036610}" type="pres">
      <dgm:prSet presAssocID="{B85CC187-67AC-D740-A344-F618DC0EF171}" presName="Accent" presStyleLbl="node1" presStyleIdx="0" presStyleCnt="3" custLinFactNeighborX="1149" custLinFactNeighborY="-11084"/>
      <dgm:spPr>
        <a:solidFill>
          <a:schemeClr val="accent2">
            <a:lumMod val="40000"/>
            <a:lumOff val="60000"/>
          </a:schemeClr>
        </a:solidFill>
      </dgm:spPr>
    </dgm:pt>
    <dgm:pt modelId="{01F3879A-3038-A44C-93AC-64BECDE36D30}" type="pres">
      <dgm:prSet presAssocID="{B85CC187-67AC-D740-A344-F618DC0EF171}" presName="Parent1" presStyleLbl="revTx" presStyleIdx="0" presStyleCnt="3" custLinFactNeighborX="2351" custLinFactNeighborY="-42973">
        <dgm:presLayoutVars>
          <dgm:chMax val="1"/>
          <dgm:chPref val="1"/>
          <dgm:bulletEnabled val="1"/>
        </dgm:presLayoutVars>
      </dgm:prSet>
      <dgm:spPr/>
    </dgm:pt>
    <dgm:pt modelId="{C2AD9E91-821E-9748-A3F4-F08A6DDF2A09}" type="pres">
      <dgm:prSet presAssocID="{37E52056-CAF4-6D49-93EE-07AF43C42302}" presName="Accent2" presStyleCnt="0"/>
      <dgm:spPr/>
    </dgm:pt>
    <dgm:pt modelId="{54B3050E-2784-9943-9042-C93EE362741B}" type="pres">
      <dgm:prSet presAssocID="{37E52056-CAF4-6D49-93EE-07AF43C42302}" presName="Accent" presStyleLbl="node1" presStyleIdx="1" presStyleCnt="3"/>
      <dgm:spPr>
        <a:solidFill>
          <a:srgbClr val="DA713E"/>
        </a:solidFill>
      </dgm:spPr>
    </dgm:pt>
    <dgm:pt modelId="{1F773023-F7B4-9C46-81C7-64ECF39DC327}" type="pres">
      <dgm:prSet presAssocID="{37E52056-CAF4-6D49-93EE-07AF43C42302}" presName="Parent2" presStyleLbl="revTx" presStyleIdx="1" presStyleCnt="3" custScaleX="115365" custScaleY="151182" custLinFactY="100000" custLinFactNeighborX="53822" custLinFactNeighborY="103525">
        <dgm:presLayoutVars>
          <dgm:chMax val="1"/>
          <dgm:chPref val="1"/>
          <dgm:bulletEnabled val="1"/>
        </dgm:presLayoutVars>
      </dgm:prSet>
      <dgm:spPr/>
    </dgm:pt>
    <dgm:pt modelId="{DB45E817-7C00-5D49-B9A3-885274CEE900}" type="pres">
      <dgm:prSet presAssocID="{53B42F94-6E87-8440-926C-DD4D87903B7F}" presName="Accent3" presStyleCnt="0"/>
      <dgm:spPr/>
    </dgm:pt>
    <dgm:pt modelId="{08EC5644-2E41-C849-A085-6E4CE776133B}" type="pres">
      <dgm:prSet presAssocID="{53B42F94-6E87-8440-926C-DD4D87903B7F}" presName="Accent" presStyleLbl="node1" presStyleIdx="2" presStyleCnt="3"/>
      <dgm:spPr>
        <a:solidFill>
          <a:srgbClr val="DA713E"/>
        </a:solidFill>
      </dgm:spPr>
    </dgm:pt>
    <dgm:pt modelId="{CCA8558D-8F94-3345-91E7-C3E0DCB2CECC}" type="pres">
      <dgm:prSet presAssocID="{53B42F94-6E87-8440-926C-DD4D87903B7F}" presName="Parent3" presStyleLbl="revTx" presStyleIdx="2" presStyleCnt="3" custScaleX="90142" custLinFactY="-100000" custLinFactNeighborX="-46952" custLinFactNeighborY="-120497">
        <dgm:presLayoutVars>
          <dgm:chMax val="1"/>
          <dgm:chPref val="1"/>
          <dgm:bulletEnabled val="1"/>
        </dgm:presLayoutVars>
      </dgm:prSet>
      <dgm:spPr/>
    </dgm:pt>
  </dgm:ptLst>
  <dgm:cxnLst>
    <dgm:cxn modelId="{0B3B4821-2CE0-C641-AFB3-E47D9C05DE34}" type="presOf" srcId="{B85CC187-67AC-D740-A344-F618DC0EF171}" destId="{01F3879A-3038-A44C-93AC-64BECDE36D30}" srcOrd="0" destOrd="0" presId="urn:microsoft.com/office/officeart/2009/layout/CircleArrowProcess"/>
    <dgm:cxn modelId="{CB90382F-BE54-7B40-93F2-B83673511A08}" srcId="{4112FE98-2E76-2C4F-A975-527180B2B29F}" destId="{53B42F94-6E87-8440-926C-DD4D87903B7F}" srcOrd="2" destOrd="0" parTransId="{13A357C2-F07C-5149-89D9-2B41E62981B6}" sibTransId="{7917680F-EFC5-C04C-8EBA-7F66C86D241B}"/>
    <dgm:cxn modelId="{AABB523B-41F7-3A4C-9A38-BB13098A6332}" type="presOf" srcId="{4112FE98-2E76-2C4F-A975-527180B2B29F}" destId="{B1B01866-EB66-EF41-8EB0-F529E200FA56}" srcOrd="0" destOrd="0" presId="urn:microsoft.com/office/officeart/2009/layout/CircleArrowProcess"/>
    <dgm:cxn modelId="{885B0C5F-1098-D048-9CE4-39BC209184E8}" srcId="{4112FE98-2E76-2C4F-A975-527180B2B29F}" destId="{B85CC187-67AC-D740-A344-F618DC0EF171}" srcOrd="0" destOrd="0" parTransId="{A7BF1CB2-6B9F-1B48-B349-31F8D02E616D}" sibTransId="{4EE51B5C-0006-224C-9819-D83C4FC27866}"/>
    <dgm:cxn modelId="{B57766B0-424B-0A4D-A712-266C8165EBDC}" type="presOf" srcId="{37E52056-CAF4-6D49-93EE-07AF43C42302}" destId="{1F773023-F7B4-9C46-81C7-64ECF39DC327}" srcOrd="0" destOrd="0" presId="urn:microsoft.com/office/officeart/2009/layout/CircleArrowProcess"/>
    <dgm:cxn modelId="{AD1D98CC-42C3-AE49-BAB5-37078B066867}" srcId="{4112FE98-2E76-2C4F-A975-527180B2B29F}" destId="{37E52056-CAF4-6D49-93EE-07AF43C42302}" srcOrd="1" destOrd="0" parTransId="{3B41ABCF-646B-FA47-B329-03240D50E7B3}" sibTransId="{F0387C1A-571E-344A-9749-703DEF40DFC1}"/>
    <dgm:cxn modelId="{259B8AE3-28BE-464D-B8E7-492F18956D80}" type="presOf" srcId="{53B42F94-6E87-8440-926C-DD4D87903B7F}" destId="{CCA8558D-8F94-3345-91E7-C3E0DCB2CECC}" srcOrd="0" destOrd="0" presId="urn:microsoft.com/office/officeart/2009/layout/CircleArrowProcess"/>
    <dgm:cxn modelId="{DF6D69CE-8921-F947-A9EB-2994562896DE}" type="presParOf" srcId="{B1B01866-EB66-EF41-8EB0-F529E200FA56}" destId="{3400579F-3601-2A48-8954-5641BF16189E}" srcOrd="0" destOrd="0" presId="urn:microsoft.com/office/officeart/2009/layout/CircleArrowProcess"/>
    <dgm:cxn modelId="{C0C73E15-A19C-0046-96D9-280FC9E40ED7}" type="presParOf" srcId="{3400579F-3601-2A48-8954-5641BF16189E}" destId="{20EB63E8-48DE-8E4E-B521-6442C2036610}" srcOrd="0" destOrd="0" presId="urn:microsoft.com/office/officeart/2009/layout/CircleArrowProcess"/>
    <dgm:cxn modelId="{9624DC61-1A65-BD47-8CAB-4B50999BF656}" type="presParOf" srcId="{B1B01866-EB66-EF41-8EB0-F529E200FA56}" destId="{01F3879A-3038-A44C-93AC-64BECDE36D30}" srcOrd="1" destOrd="0" presId="urn:microsoft.com/office/officeart/2009/layout/CircleArrowProcess"/>
    <dgm:cxn modelId="{AE11F830-FC52-3244-A3FC-67437C9D7292}" type="presParOf" srcId="{B1B01866-EB66-EF41-8EB0-F529E200FA56}" destId="{C2AD9E91-821E-9748-A3F4-F08A6DDF2A09}" srcOrd="2" destOrd="0" presId="urn:microsoft.com/office/officeart/2009/layout/CircleArrowProcess"/>
    <dgm:cxn modelId="{D8CACB13-4C43-3744-BDD5-AFAB5E164C85}" type="presParOf" srcId="{C2AD9E91-821E-9748-A3F4-F08A6DDF2A09}" destId="{54B3050E-2784-9943-9042-C93EE362741B}" srcOrd="0" destOrd="0" presId="urn:microsoft.com/office/officeart/2009/layout/CircleArrowProcess"/>
    <dgm:cxn modelId="{3DC933AE-7E4A-2D41-A4D1-3EC4B29F5575}" type="presParOf" srcId="{B1B01866-EB66-EF41-8EB0-F529E200FA56}" destId="{1F773023-F7B4-9C46-81C7-64ECF39DC327}" srcOrd="3" destOrd="0" presId="urn:microsoft.com/office/officeart/2009/layout/CircleArrowProcess"/>
    <dgm:cxn modelId="{6DD81AF9-B75C-0B48-A8EB-9F1AD1BA0EF3}" type="presParOf" srcId="{B1B01866-EB66-EF41-8EB0-F529E200FA56}" destId="{DB45E817-7C00-5D49-B9A3-885274CEE900}" srcOrd="4" destOrd="0" presId="urn:microsoft.com/office/officeart/2009/layout/CircleArrowProcess"/>
    <dgm:cxn modelId="{6FED530F-B618-4A42-9F02-3354B3F547E5}" type="presParOf" srcId="{DB45E817-7C00-5D49-B9A3-885274CEE900}" destId="{08EC5644-2E41-C849-A085-6E4CE776133B}" srcOrd="0" destOrd="0" presId="urn:microsoft.com/office/officeart/2009/layout/CircleArrowProcess"/>
    <dgm:cxn modelId="{76A74751-26A7-8041-B4E0-BE385EC0C228}" type="presParOf" srcId="{B1B01866-EB66-EF41-8EB0-F529E200FA56}" destId="{CCA8558D-8F94-3345-91E7-C3E0DCB2CECC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8EBF46-7F12-D74F-97D5-C71B8C44F454}" type="doc">
      <dgm:prSet loTypeId="urn:microsoft.com/office/officeart/2005/8/layout/cycle6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4EE08CBC-0143-8E48-AE98-6E5B857850FC}">
      <dgm:prSet phldrT="[Texto]"/>
      <dgm:spPr/>
      <dgm:t>
        <a:bodyPr/>
        <a:lstStyle/>
        <a:p>
          <a:r>
            <a:rPr lang="es-MX" dirty="0"/>
            <a:t>Medio ambiental</a:t>
          </a:r>
        </a:p>
      </dgm:t>
    </dgm:pt>
    <dgm:pt modelId="{9393D61E-1CBD-424D-BE66-9BF5870A70D4}" type="parTrans" cxnId="{A4CA5071-58F5-9040-8303-DED45DFD5611}">
      <dgm:prSet/>
      <dgm:spPr/>
      <dgm:t>
        <a:bodyPr/>
        <a:lstStyle/>
        <a:p>
          <a:endParaRPr lang="es-MX"/>
        </a:p>
      </dgm:t>
    </dgm:pt>
    <dgm:pt modelId="{771DAB51-E9DD-174B-975C-9A8E42F981DD}" type="sibTrans" cxnId="{A4CA5071-58F5-9040-8303-DED45DFD5611}">
      <dgm:prSet/>
      <dgm:spPr/>
      <dgm:t>
        <a:bodyPr/>
        <a:lstStyle/>
        <a:p>
          <a:endParaRPr lang="es-MX"/>
        </a:p>
      </dgm:t>
    </dgm:pt>
    <dgm:pt modelId="{06E544D1-C705-C74C-B80B-EAADE949E74D}">
      <dgm:prSet phldrT="[Texto]"/>
      <dgm:spPr/>
      <dgm:t>
        <a:bodyPr/>
        <a:lstStyle/>
        <a:p>
          <a:r>
            <a:rPr lang="es-MX" dirty="0"/>
            <a:t>Tecnológico</a:t>
          </a:r>
        </a:p>
      </dgm:t>
    </dgm:pt>
    <dgm:pt modelId="{7FEAEC60-1E8D-0C4D-A17C-F7CBE4739C67}" type="parTrans" cxnId="{4D44C1B9-061B-3B47-9FFD-AE8F90A41137}">
      <dgm:prSet/>
      <dgm:spPr/>
      <dgm:t>
        <a:bodyPr/>
        <a:lstStyle/>
        <a:p>
          <a:endParaRPr lang="es-MX"/>
        </a:p>
      </dgm:t>
    </dgm:pt>
    <dgm:pt modelId="{67FA6AB1-48F2-4345-9FC0-46A80E0BA870}" type="sibTrans" cxnId="{4D44C1B9-061B-3B47-9FFD-AE8F90A41137}">
      <dgm:prSet/>
      <dgm:spPr/>
      <dgm:t>
        <a:bodyPr/>
        <a:lstStyle/>
        <a:p>
          <a:endParaRPr lang="es-MX"/>
        </a:p>
      </dgm:t>
    </dgm:pt>
    <dgm:pt modelId="{800FECE8-1DB3-394A-82D4-6ADB715FFC1A}">
      <dgm:prSet phldrT="[Texto]"/>
      <dgm:spPr/>
      <dgm:t>
        <a:bodyPr/>
        <a:lstStyle/>
        <a:p>
          <a:r>
            <a:rPr lang="es-MX" dirty="0"/>
            <a:t>Social</a:t>
          </a:r>
        </a:p>
      </dgm:t>
    </dgm:pt>
    <dgm:pt modelId="{60837FBA-D4E3-4546-BC64-60D934E9CAA6}" type="parTrans" cxnId="{EDA1FB5C-951F-214B-B293-EDB1B108EAB2}">
      <dgm:prSet/>
      <dgm:spPr/>
      <dgm:t>
        <a:bodyPr/>
        <a:lstStyle/>
        <a:p>
          <a:endParaRPr lang="es-MX"/>
        </a:p>
      </dgm:t>
    </dgm:pt>
    <dgm:pt modelId="{FEC441BB-E576-664A-B04D-5B3D10D9DE28}" type="sibTrans" cxnId="{EDA1FB5C-951F-214B-B293-EDB1B108EAB2}">
      <dgm:prSet/>
      <dgm:spPr/>
      <dgm:t>
        <a:bodyPr/>
        <a:lstStyle/>
        <a:p>
          <a:endParaRPr lang="es-MX"/>
        </a:p>
      </dgm:t>
    </dgm:pt>
    <dgm:pt modelId="{4F1ADE49-4C51-4E4F-9AAE-2375C472BDD8}">
      <dgm:prSet phldrT="[Texto]"/>
      <dgm:spPr/>
      <dgm:t>
        <a:bodyPr/>
        <a:lstStyle/>
        <a:p>
          <a:r>
            <a:rPr lang="es-MX" dirty="0"/>
            <a:t>Económico</a:t>
          </a:r>
        </a:p>
      </dgm:t>
    </dgm:pt>
    <dgm:pt modelId="{A627B78B-BBB5-C546-B03B-C17C40339973}" type="parTrans" cxnId="{7A88847B-DCEA-6344-B70C-A087EFE44AA1}">
      <dgm:prSet/>
      <dgm:spPr/>
      <dgm:t>
        <a:bodyPr/>
        <a:lstStyle/>
        <a:p>
          <a:endParaRPr lang="es-MX"/>
        </a:p>
      </dgm:t>
    </dgm:pt>
    <dgm:pt modelId="{2BCC5DC7-074A-354F-BF1C-3F787946C781}" type="sibTrans" cxnId="{7A88847B-DCEA-6344-B70C-A087EFE44AA1}">
      <dgm:prSet/>
      <dgm:spPr/>
      <dgm:t>
        <a:bodyPr/>
        <a:lstStyle/>
        <a:p>
          <a:endParaRPr lang="es-MX"/>
        </a:p>
      </dgm:t>
    </dgm:pt>
    <dgm:pt modelId="{DAE7E779-1A4B-014C-81EA-4A13C784B73B}">
      <dgm:prSet phldrT="[Texto]"/>
      <dgm:spPr/>
      <dgm:t>
        <a:bodyPr/>
        <a:lstStyle/>
        <a:p>
          <a:r>
            <a:rPr lang="es-MX" dirty="0"/>
            <a:t>Jurídico- político</a:t>
          </a:r>
        </a:p>
      </dgm:t>
    </dgm:pt>
    <dgm:pt modelId="{EFDDF067-F862-F84E-8737-E5B956DD5823}" type="parTrans" cxnId="{A624B859-2478-7A41-91DB-7E2ABF0763A3}">
      <dgm:prSet/>
      <dgm:spPr/>
      <dgm:t>
        <a:bodyPr/>
        <a:lstStyle/>
        <a:p>
          <a:endParaRPr lang="es-MX"/>
        </a:p>
      </dgm:t>
    </dgm:pt>
    <dgm:pt modelId="{2FFCD259-E15D-C844-BB48-519D4E4FD9F5}" type="sibTrans" cxnId="{A624B859-2478-7A41-91DB-7E2ABF0763A3}">
      <dgm:prSet/>
      <dgm:spPr/>
      <dgm:t>
        <a:bodyPr/>
        <a:lstStyle/>
        <a:p>
          <a:endParaRPr lang="es-MX"/>
        </a:p>
      </dgm:t>
    </dgm:pt>
    <dgm:pt modelId="{32D8A8C2-CAAB-8549-BE5E-7921FF5BC3C2}">
      <dgm:prSet/>
      <dgm:spPr/>
      <dgm:t>
        <a:bodyPr/>
        <a:lstStyle/>
        <a:p>
          <a:r>
            <a:rPr lang="es-MX" dirty="0"/>
            <a:t>Industrial-logístico</a:t>
          </a:r>
        </a:p>
      </dgm:t>
    </dgm:pt>
    <dgm:pt modelId="{427E2363-533D-5E48-B881-63AD269129DE}" type="parTrans" cxnId="{C97DB901-F87C-2047-954B-DE2B7C0199F5}">
      <dgm:prSet/>
      <dgm:spPr/>
      <dgm:t>
        <a:bodyPr/>
        <a:lstStyle/>
        <a:p>
          <a:endParaRPr lang="es-MX"/>
        </a:p>
      </dgm:t>
    </dgm:pt>
    <dgm:pt modelId="{09124AB6-E41F-C347-9FB9-1F0578AE1653}" type="sibTrans" cxnId="{C97DB901-F87C-2047-954B-DE2B7C0199F5}">
      <dgm:prSet/>
      <dgm:spPr/>
      <dgm:t>
        <a:bodyPr/>
        <a:lstStyle/>
        <a:p>
          <a:endParaRPr lang="es-MX"/>
        </a:p>
      </dgm:t>
    </dgm:pt>
    <dgm:pt modelId="{EED313BD-11C9-6644-B320-050E9E325B67}" type="pres">
      <dgm:prSet presAssocID="{138EBF46-7F12-D74F-97D5-C71B8C44F454}" presName="cycle" presStyleCnt="0">
        <dgm:presLayoutVars>
          <dgm:dir/>
          <dgm:resizeHandles val="exact"/>
        </dgm:presLayoutVars>
      </dgm:prSet>
      <dgm:spPr/>
    </dgm:pt>
    <dgm:pt modelId="{67B977A7-7739-4649-9BCE-743239144EC8}" type="pres">
      <dgm:prSet presAssocID="{4EE08CBC-0143-8E48-AE98-6E5B857850FC}" presName="node" presStyleLbl="node1" presStyleIdx="0" presStyleCnt="6">
        <dgm:presLayoutVars>
          <dgm:bulletEnabled val="1"/>
        </dgm:presLayoutVars>
      </dgm:prSet>
      <dgm:spPr/>
    </dgm:pt>
    <dgm:pt modelId="{4752CA9B-3991-A54C-A152-8751A95E8C17}" type="pres">
      <dgm:prSet presAssocID="{4EE08CBC-0143-8E48-AE98-6E5B857850FC}" presName="spNode" presStyleCnt="0"/>
      <dgm:spPr/>
    </dgm:pt>
    <dgm:pt modelId="{53E5243A-FAB3-AB45-90DD-D7F7A41C3435}" type="pres">
      <dgm:prSet presAssocID="{771DAB51-E9DD-174B-975C-9A8E42F981DD}" presName="sibTrans" presStyleLbl="sibTrans1D1" presStyleIdx="0" presStyleCnt="6"/>
      <dgm:spPr/>
    </dgm:pt>
    <dgm:pt modelId="{7DBED6C3-C0BC-1945-BA65-BE9F4AA6DC85}" type="pres">
      <dgm:prSet presAssocID="{32D8A8C2-CAAB-8549-BE5E-7921FF5BC3C2}" presName="node" presStyleLbl="node1" presStyleIdx="1" presStyleCnt="6">
        <dgm:presLayoutVars>
          <dgm:bulletEnabled val="1"/>
        </dgm:presLayoutVars>
      </dgm:prSet>
      <dgm:spPr/>
    </dgm:pt>
    <dgm:pt modelId="{9DF30F1B-AF09-CA4F-B36F-EEC8291E3201}" type="pres">
      <dgm:prSet presAssocID="{32D8A8C2-CAAB-8549-BE5E-7921FF5BC3C2}" presName="spNode" presStyleCnt="0"/>
      <dgm:spPr/>
    </dgm:pt>
    <dgm:pt modelId="{59A70420-6637-354D-8A45-FF880CD4A30A}" type="pres">
      <dgm:prSet presAssocID="{09124AB6-E41F-C347-9FB9-1F0578AE1653}" presName="sibTrans" presStyleLbl="sibTrans1D1" presStyleIdx="1" presStyleCnt="6"/>
      <dgm:spPr/>
    </dgm:pt>
    <dgm:pt modelId="{4DA706D8-7467-5C4A-BB04-C5D6279DDB3F}" type="pres">
      <dgm:prSet presAssocID="{06E544D1-C705-C74C-B80B-EAADE949E74D}" presName="node" presStyleLbl="node1" presStyleIdx="2" presStyleCnt="6">
        <dgm:presLayoutVars>
          <dgm:bulletEnabled val="1"/>
        </dgm:presLayoutVars>
      </dgm:prSet>
      <dgm:spPr/>
    </dgm:pt>
    <dgm:pt modelId="{B62EB771-7609-F941-8ECD-3482630E7946}" type="pres">
      <dgm:prSet presAssocID="{06E544D1-C705-C74C-B80B-EAADE949E74D}" presName="spNode" presStyleCnt="0"/>
      <dgm:spPr/>
    </dgm:pt>
    <dgm:pt modelId="{AB4F3033-9C65-6241-963D-9D8EC6B4D091}" type="pres">
      <dgm:prSet presAssocID="{67FA6AB1-48F2-4345-9FC0-46A80E0BA870}" presName="sibTrans" presStyleLbl="sibTrans1D1" presStyleIdx="2" presStyleCnt="6"/>
      <dgm:spPr/>
    </dgm:pt>
    <dgm:pt modelId="{0878F934-9F0C-6041-B1E3-64C49DBE71BB}" type="pres">
      <dgm:prSet presAssocID="{800FECE8-1DB3-394A-82D4-6ADB715FFC1A}" presName="node" presStyleLbl="node1" presStyleIdx="3" presStyleCnt="6">
        <dgm:presLayoutVars>
          <dgm:bulletEnabled val="1"/>
        </dgm:presLayoutVars>
      </dgm:prSet>
      <dgm:spPr/>
    </dgm:pt>
    <dgm:pt modelId="{A8B2F070-7E4E-534B-BD4A-71F4CA8F54D0}" type="pres">
      <dgm:prSet presAssocID="{800FECE8-1DB3-394A-82D4-6ADB715FFC1A}" presName="spNode" presStyleCnt="0"/>
      <dgm:spPr/>
    </dgm:pt>
    <dgm:pt modelId="{087800C1-5F9E-AB43-8614-FF31256CA586}" type="pres">
      <dgm:prSet presAssocID="{FEC441BB-E576-664A-B04D-5B3D10D9DE28}" presName="sibTrans" presStyleLbl="sibTrans1D1" presStyleIdx="3" presStyleCnt="6"/>
      <dgm:spPr/>
    </dgm:pt>
    <dgm:pt modelId="{9E849BAB-8FBF-6B40-AB86-2E983F7A8630}" type="pres">
      <dgm:prSet presAssocID="{4F1ADE49-4C51-4E4F-9AAE-2375C472BDD8}" presName="node" presStyleLbl="node1" presStyleIdx="4" presStyleCnt="6">
        <dgm:presLayoutVars>
          <dgm:bulletEnabled val="1"/>
        </dgm:presLayoutVars>
      </dgm:prSet>
      <dgm:spPr/>
    </dgm:pt>
    <dgm:pt modelId="{FF8064A3-0240-4042-A4CD-92868037816A}" type="pres">
      <dgm:prSet presAssocID="{4F1ADE49-4C51-4E4F-9AAE-2375C472BDD8}" presName="spNode" presStyleCnt="0"/>
      <dgm:spPr/>
    </dgm:pt>
    <dgm:pt modelId="{51EEB108-0005-8241-B765-F7E5AEAA137A}" type="pres">
      <dgm:prSet presAssocID="{2BCC5DC7-074A-354F-BF1C-3F787946C781}" presName="sibTrans" presStyleLbl="sibTrans1D1" presStyleIdx="4" presStyleCnt="6"/>
      <dgm:spPr/>
    </dgm:pt>
    <dgm:pt modelId="{A0D78FB6-E6AE-AC40-B04C-E0ADA63B90E8}" type="pres">
      <dgm:prSet presAssocID="{DAE7E779-1A4B-014C-81EA-4A13C784B73B}" presName="node" presStyleLbl="node1" presStyleIdx="5" presStyleCnt="6">
        <dgm:presLayoutVars>
          <dgm:bulletEnabled val="1"/>
        </dgm:presLayoutVars>
      </dgm:prSet>
      <dgm:spPr/>
    </dgm:pt>
    <dgm:pt modelId="{FBBD51EF-E9C6-774F-BD7A-5512FB2921B9}" type="pres">
      <dgm:prSet presAssocID="{DAE7E779-1A4B-014C-81EA-4A13C784B73B}" presName="spNode" presStyleCnt="0"/>
      <dgm:spPr/>
    </dgm:pt>
    <dgm:pt modelId="{815D81BE-C497-6D42-A461-64024DB9F50A}" type="pres">
      <dgm:prSet presAssocID="{2FFCD259-E15D-C844-BB48-519D4E4FD9F5}" presName="sibTrans" presStyleLbl="sibTrans1D1" presStyleIdx="5" presStyleCnt="6"/>
      <dgm:spPr/>
    </dgm:pt>
  </dgm:ptLst>
  <dgm:cxnLst>
    <dgm:cxn modelId="{53F91501-157A-674C-B38F-E38746B24560}" type="presOf" srcId="{FEC441BB-E576-664A-B04D-5B3D10D9DE28}" destId="{087800C1-5F9E-AB43-8614-FF31256CA586}" srcOrd="0" destOrd="0" presId="urn:microsoft.com/office/officeart/2005/8/layout/cycle6"/>
    <dgm:cxn modelId="{C97DB901-F87C-2047-954B-DE2B7C0199F5}" srcId="{138EBF46-7F12-D74F-97D5-C71B8C44F454}" destId="{32D8A8C2-CAAB-8549-BE5E-7921FF5BC3C2}" srcOrd="1" destOrd="0" parTransId="{427E2363-533D-5E48-B881-63AD269129DE}" sibTransId="{09124AB6-E41F-C347-9FB9-1F0578AE1653}"/>
    <dgm:cxn modelId="{C566F706-55E7-D747-93ED-75F785BE837E}" type="presOf" srcId="{32D8A8C2-CAAB-8549-BE5E-7921FF5BC3C2}" destId="{7DBED6C3-C0BC-1945-BA65-BE9F4AA6DC85}" srcOrd="0" destOrd="0" presId="urn:microsoft.com/office/officeart/2005/8/layout/cycle6"/>
    <dgm:cxn modelId="{ACFDF909-E777-B340-92E0-67B406008748}" type="presOf" srcId="{2FFCD259-E15D-C844-BB48-519D4E4FD9F5}" destId="{815D81BE-C497-6D42-A461-64024DB9F50A}" srcOrd="0" destOrd="0" presId="urn:microsoft.com/office/officeart/2005/8/layout/cycle6"/>
    <dgm:cxn modelId="{E9D7DF12-F722-4347-BFC1-6B93C073401F}" type="presOf" srcId="{09124AB6-E41F-C347-9FB9-1F0578AE1653}" destId="{59A70420-6637-354D-8A45-FF880CD4A30A}" srcOrd="0" destOrd="0" presId="urn:microsoft.com/office/officeart/2005/8/layout/cycle6"/>
    <dgm:cxn modelId="{37595421-809F-5B40-A44F-39E7A8C4F08C}" type="presOf" srcId="{800FECE8-1DB3-394A-82D4-6ADB715FFC1A}" destId="{0878F934-9F0C-6041-B1E3-64C49DBE71BB}" srcOrd="0" destOrd="0" presId="urn:microsoft.com/office/officeart/2005/8/layout/cycle6"/>
    <dgm:cxn modelId="{39DC0932-8BC8-F143-A896-8375B3BCB608}" type="presOf" srcId="{4EE08CBC-0143-8E48-AE98-6E5B857850FC}" destId="{67B977A7-7739-4649-9BCE-743239144EC8}" srcOrd="0" destOrd="0" presId="urn:microsoft.com/office/officeart/2005/8/layout/cycle6"/>
    <dgm:cxn modelId="{B891FF36-D2B1-BA44-BA04-8597940E59C3}" type="presOf" srcId="{771DAB51-E9DD-174B-975C-9A8E42F981DD}" destId="{53E5243A-FAB3-AB45-90DD-D7F7A41C3435}" srcOrd="0" destOrd="0" presId="urn:microsoft.com/office/officeart/2005/8/layout/cycle6"/>
    <dgm:cxn modelId="{EDA1FB5C-951F-214B-B293-EDB1B108EAB2}" srcId="{138EBF46-7F12-D74F-97D5-C71B8C44F454}" destId="{800FECE8-1DB3-394A-82D4-6ADB715FFC1A}" srcOrd="3" destOrd="0" parTransId="{60837FBA-D4E3-4546-BC64-60D934E9CAA6}" sibTransId="{FEC441BB-E576-664A-B04D-5B3D10D9DE28}"/>
    <dgm:cxn modelId="{7A99D441-68AA-D045-89D7-295DBB3443BE}" type="presOf" srcId="{06E544D1-C705-C74C-B80B-EAADE949E74D}" destId="{4DA706D8-7467-5C4A-BB04-C5D6279DDB3F}" srcOrd="0" destOrd="0" presId="urn:microsoft.com/office/officeart/2005/8/layout/cycle6"/>
    <dgm:cxn modelId="{0B46C246-0B54-DA4C-B63B-3AB3C3B2FC9A}" type="presOf" srcId="{4F1ADE49-4C51-4E4F-9AAE-2375C472BDD8}" destId="{9E849BAB-8FBF-6B40-AB86-2E983F7A8630}" srcOrd="0" destOrd="0" presId="urn:microsoft.com/office/officeart/2005/8/layout/cycle6"/>
    <dgm:cxn modelId="{0E7FE74A-E529-424E-870A-C25DD858359C}" type="presOf" srcId="{2BCC5DC7-074A-354F-BF1C-3F787946C781}" destId="{51EEB108-0005-8241-B765-F7E5AEAA137A}" srcOrd="0" destOrd="0" presId="urn:microsoft.com/office/officeart/2005/8/layout/cycle6"/>
    <dgm:cxn modelId="{A4CA5071-58F5-9040-8303-DED45DFD5611}" srcId="{138EBF46-7F12-D74F-97D5-C71B8C44F454}" destId="{4EE08CBC-0143-8E48-AE98-6E5B857850FC}" srcOrd="0" destOrd="0" parTransId="{9393D61E-1CBD-424D-BE66-9BF5870A70D4}" sibTransId="{771DAB51-E9DD-174B-975C-9A8E42F981DD}"/>
    <dgm:cxn modelId="{97577C57-20A6-0D48-9855-E89A70AB8C1C}" type="presOf" srcId="{67FA6AB1-48F2-4345-9FC0-46A80E0BA870}" destId="{AB4F3033-9C65-6241-963D-9D8EC6B4D091}" srcOrd="0" destOrd="0" presId="urn:microsoft.com/office/officeart/2005/8/layout/cycle6"/>
    <dgm:cxn modelId="{A624B859-2478-7A41-91DB-7E2ABF0763A3}" srcId="{138EBF46-7F12-D74F-97D5-C71B8C44F454}" destId="{DAE7E779-1A4B-014C-81EA-4A13C784B73B}" srcOrd="5" destOrd="0" parTransId="{EFDDF067-F862-F84E-8737-E5B956DD5823}" sibTransId="{2FFCD259-E15D-C844-BB48-519D4E4FD9F5}"/>
    <dgm:cxn modelId="{7A88847B-DCEA-6344-B70C-A087EFE44AA1}" srcId="{138EBF46-7F12-D74F-97D5-C71B8C44F454}" destId="{4F1ADE49-4C51-4E4F-9AAE-2375C472BDD8}" srcOrd="4" destOrd="0" parTransId="{A627B78B-BBB5-C546-B03B-C17C40339973}" sibTransId="{2BCC5DC7-074A-354F-BF1C-3F787946C781}"/>
    <dgm:cxn modelId="{4D44C1B9-061B-3B47-9FFD-AE8F90A41137}" srcId="{138EBF46-7F12-D74F-97D5-C71B8C44F454}" destId="{06E544D1-C705-C74C-B80B-EAADE949E74D}" srcOrd="2" destOrd="0" parTransId="{7FEAEC60-1E8D-0C4D-A17C-F7CBE4739C67}" sibTransId="{67FA6AB1-48F2-4345-9FC0-46A80E0BA870}"/>
    <dgm:cxn modelId="{E40130DD-B5B4-BD48-85EB-80B7537A55A7}" type="presOf" srcId="{138EBF46-7F12-D74F-97D5-C71B8C44F454}" destId="{EED313BD-11C9-6644-B320-050E9E325B67}" srcOrd="0" destOrd="0" presId="urn:microsoft.com/office/officeart/2005/8/layout/cycle6"/>
    <dgm:cxn modelId="{A844BBE5-A18A-D449-BE2D-747F6FA99382}" type="presOf" srcId="{DAE7E779-1A4B-014C-81EA-4A13C784B73B}" destId="{A0D78FB6-E6AE-AC40-B04C-E0ADA63B90E8}" srcOrd="0" destOrd="0" presId="urn:microsoft.com/office/officeart/2005/8/layout/cycle6"/>
    <dgm:cxn modelId="{0ECEBF98-B817-8844-BC0D-8CCDA24227E8}" type="presParOf" srcId="{EED313BD-11C9-6644-B320-050E9E325B67}" destId="{67B977A7-7739-4649-9BCE-743239144EC8}" srcOrd="0" destOrd="0" presId="urn:microsoft.com/office/officeart/2005/8/layout/cycle6"/>
    <dgm:cxn modelId="{C5F927AD-2B1B-2448-99B1-06B76F52CC82}" type="presParOf" srcId="{EED313BD-11C9-6644-B320-050E9E325B67}" destId="{4752CA9B-3991-A54C-A152-8751A95E8C17}" srcOrd="1" destOrd="0" presId="urn:microsoft.com/office/officeart/2005/8/layout/cycle6"/>
    <dgm:cxn modelId="{F756BB2A-E9FB-7B4B-8CD3-03851E1E155F}" type="presParOf" srcId="{EED313BD-11C9-6644-B320-050E9E325B67}" destId="{53E5243A-FAB3-AB45-90DD-D7F7A41C3435}" srcOrd="2" destOrd="0" presId="urn:microsoft.com/office/officeart/2005/8/layout/cycle6"/>
    <dgm:cxn modelId="{C0ECF4C3-C6C1-5B42-ABE0-33B7A1F787CA}" type="presParOf" srcId="{EED313BD-11C9-6644-B320-050E9E325B67}" destId="{7DBED6C3-C0BC-1945-BA65-BE9F4AA6DC85}" srcOrd="3" destOrd="0" presId="urn:microsoft.com/office/officeart/2005/8/layout/cycle6"/>
    <dgm:cxn modelId="{CD3FDE46-C596-7941-945B-3306622F78F0}" type="presParOf" srcId="{EED313BD-11C9-6644-B320-050E9E325B67}" destId="{9DF30F1B-AF09-CA4F-B36F-EEC8291E3201}" srcOrd="4" destOrd="0" presId="urn:microsoft.com/office/officeart/2005/8/layout/cycle6"/>
    <dgm:cxn modelId="{6CA5D41E-5CF3-844C-AF89-2C4E991554F7}" type="presParOf" srcId="{EED313BD-11C9-6644-B320-050E9E325B67}" destId="{59A70420-6637-354D-8A45-FF880CD4A30A}" srcOrd="5" destOrd="0" presId="urn:microsoft.com/office/officeart/2005/8/layout/cycle6"/>
    <dgm:cxn modelId="{20278858-5D27-0E43-9CC8-09B951172754}" type="presParOf" srcId="{EED313BD-11C9-6644-B320-050E9E325B67}" destId="{4DA706D8-7467-5C4A-BB04-C5D6279DDB3F}" srcOrd="6" destOrd="0" presId="urn:microsoft.com/office/officeart/2005/8/layout/cycle6"/>
    <dgm:cxn modelId="{8D717750-6B1D-4444-A3C0-8A6A66D21169}" type="presParOf" srcId="{EED313BD-11C9-6644-B320-050E9E325B67}" destId="{B62EB771-7609-F941-8ECD-3482630E7946}" srcOrd="7" destOrd="0" presId="urn:microsoft.com/office/officeart/2005/8/layout/cycle6"/>
    <dgm:cxn modelId="{7F787ACE-8607-3840-8C3F-EDF420CDB481}" type="presParOf" srcId="{EED313BD-11C9-6644-B320-050E9E325B67}" destId="{AB4F3033-9C65-6241-963D-9D8EC6B4D091}" srcOrd="8" destOrd="0" presId="urn:microsoft.com/office/officeart/2005/8/layout/cycle6"/>
    <dgm:cxn modelId="{86274641-4489-D04F-9CE4-43AB710DD300}" type="presParOf" srcId="{EED313BD-11C9-6644-B320-050E9E325B67}" destId="{0878F934-9F0C-6041-B1E3-64C49DBE71BB}" srcOrd="9" destOrd="0" presId="urn:microsoft.com/office/officeart/2005/8/layout/cycle6"/>
    <dgm:cxn modelId="{2A8844BA-A723-904B-8D49-881AC9ADBC4E}" type="presParOf" srcId="{EED313BD-11C9-6644-B320-050E9E325B67}" destId="{A8B2F070-7E4E-534B-BD4A-71F4CA8F54D0}" srcOrd="10" destOrd="0" presId="urn:microsoft.com/office/officeart/2005/8/layout/cycle6"/>
    <dgm:cxn modelId="{0322267C-0A25-9C49-9995-44F2BA68A3B8}" type="presParOf" srcId="{EED313BD-11C9-6644-B320-050E9E325B67}" destId="{087800C1-5F9E-AB43-8614-FF31256CA586}" srcOrd="11" destOrd="0" presId="urn:microsoft.com/office/officeart/2005/8/layout/cycle6"/>
    <dgm:cxn modelId="{C99319EE-A285-0D4E-BF27-606ABA30AA75}" type="presParOf" srcId="{EED313BD-11C9-6644-B320-050E9E325B67}" destId="{9E849BAB-8FBF-6B40-AB86-2E983F7A8630}" srcOrd="12" destOrd="0" presId="urn:microsoft.com/office/officeart/2005/8/layout/cycle6"/>
    <dgm:cxn modelId="{A1830E3D-7CF9-764C-8391-F0A950DCC562}" type="presParOf" srcId="{EED313BD-11C9-6644-B320-050E9E325B67}" destId="{FF8064A3-0240-4042-A4CD-92868037816A}" srcOrd="13" destOrd="0" presId="urn:microsoft.com/office/officeart/2005/8/layout/cycle6"/>
    <dgm:cxn modelId="{A6DC3712-F047-1B41-9623-12EBDF045023}" type="presParOf" srcId="{EED313BD-11C9-6644-B320-050E9E325B67}" destId="{51EEB108-0005-8241-B765-F7E5AEAA137A}" srcOrd="14" destOrd="0" presId="urn:microsoft.com/office/officeart/2005/8/layout/cycle6"/>
    <dgm:cxn modelId="{D25DE650-99B9-F14B-B79C-0180400431CD}" type="presParOf" srcId="{EED313BD-11C9-6644-B320-050E9E325B67}" destId="{A0D78FB6-E6AE-AC40-B04C-E0ADA63B90E8}" srcOrd="15" destOrd="0" presId="urn:microsoft.com/office/officeart/2005/8/layout/cycle6"/>
    <dgm:cxn modelId="{F40A5C5C-E8D6-0646-8EF9-B77630D4B6D6}" type="presParOf" srcId="{EED313BD-11C9-6644-B320-050E9E325B67}" destId="{FBBD51EF-E9C6-774F-BD7A-5512FB2921B9}" srcOrd="16" destOrd="0" presId="urn:microsoft.com/office/officeart/2005/8/layout/cycle6"/>
    <dgm:cxn modelId="{FFDCA7FB-56A4-8E46-949A-D81A0008719B}" type="presParOf" srcId="{EED313BD-11C9-6644-B320-050E9E325B67}" destId="{815D81BE-C497-6D42-A461-64024DB9F50A}" srcOrd="17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4DC0A9-017E-8641-860E-EB9F095A9CDF}" type="doc">
      <dgm:prSet loTypeId="urn:microsoft.com/office/officeart/2005/8/layout/equation1" loCatId="" qsTypeId="urn:microsoft.com/office/officeart/2005/8/quickstyle/simple1" qsCatId="simple" csTypeId="urn:microsoft.com/office/officeart/2005/8/colors/accent2_1" csCatId="accent2" phldr="1"/>
      <dgm:spPr/>
    </dgm:pt>
    <dgm:pt modelId="{BD012199-5533-5044-8AB8-0CCCCD63B313}">
      <dgm:prSet phldrT="[Texto]" custT="1"/>
      <dgm:spPr/>
      <dgm:t>
        <a:bodyPr/>
        <a:lstStyle/>
        <a:p>
          <a:r>
            <a:rPr lang="es-ES" sz="1000" b="1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rPr>
            <a:t>SINERGIA</a:t>
          </a:r>
        </a:p>
      </dgm:t>
    </dgm:pt>
    <dgm:pt modelId="{41D64B93-D5DA-5E49-9A5F-36A0EBDD654F}" type="parTrans" cxnId="{380AA3C2-2950-DC42-A009-CBB431EC9B10}">
      <dgm:prSet/>
      <dgm:spPr/>
      <dgm:t>
        <a:bodyPr/>
        <a:lstStyle/>
        <a:p>
          <a:endParaRPr lang="es-ES" sz="2000" b="1">
            <a:latin typeface="Century Gothic" panose="020B0502020202020204" pitchFamily="34" charset="0"/>
          </a:endParaRPr>
        </a:p>
      </dgm:t>
    </dgm:pt>
    <dgm:pt modelId="{B9CB734F-85A9-EE4C-BF39-EBED8F593B59}" type="sibTrans" cxnId="{380AA3C2-2950-DC42-A009-CBB431EC9B10}">
      <dgm:prSet/>
      <dgm:spPr/>
      <dgm:t>
        <a:bodyPr/>
        <a:lstStyle/>
        <a:p>
          <a:endParaRPr lang="es-ES" sz="2000" b="1">
            <a:latin typeface="Century Gothic" panose="020B0502020202020204" pitchFamily="34" charset="0"/>
          </a:endParaRPr>
        </a:p>
      </dgm:t>
    </dgm:pt>
    <dgm:pt modelId="{518A9F49-A494-794E-9090-827B200714A4}">
      <dgm:prSet phldrT="[Texto]" custT="1"/>
      <dgm:spPr/>
      <dgm:t>
        <a:bodyPr/>
        <a:lstStyle/>
        <a:p>
          <a:r>
            <a:rPr lang="es-ES" sz="1000" b="1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rPr>
            <a:t>PÚBLICO</a:t>
          </a:r>
        </a:p>
      </dgm:t>
    </dgm:pt>
    <dgm:pt modelId="{836415CA-A69B-B545-9485-4DFE652C7E8F}" type="parTrans" cxnId="{9738CA14-A264-4A6D-89BA-8FB3226BE00A}">
      <dgm:prSet/>
      <dgm:spPr/>
      <dgm:t>
        <a:bodyPr/>
        <a:lstStyle/>
        <a:p>
          <a:endParaRPr lang="es-ES" sz="2000" b="1">
            <a:latin typeface="Century Gothic" panose="020B0502020202020204" pitchFamily="34" charset="0"/>
          </a:endParaRPr>
        </a:p>
      </dgm:t>
    </dgm:pt>
    <dgm:pt modelId="{C25C83C7-6BFC-9343-B03B-EBD0D339FE85}" type="sibTrans" cxnId="{9738CA14-A264-4A6D-89BA-8FB3226BE00A}">
      <dgm:prSet custT="1"/>
      <dgm:spPr/>
      <dgm:t>
        <a:bodyPr/>
        <a:lstStyle/>
        <a:p>
          <a:endParaRPr lang="es-ES" sz="800" b="1">
            <a:latin typeface="Century Gothic" panose="020B0502020202020204" pitchFamily="34" charset="0"/>
          </a:endParaRPr>
        </a:p>
      </dgm:t>
    </dgm:pt>
    <dgm:pt modelId="{40F3AD1C-F1C5-3C4D-AB78-294F2D883FAA}">
      <dgm:prSet/>
      <dgm:spPr/>
      <dgm:t>
        <a:bodyPr/>
        <a:lstStyle/>
        <a:p>
          <a:r>
            <a:rPr lang="es-ES" b="1" dirty="0">
              <a:solidFill>
                <a:schemeClr val="tx1">
                  <a:lumMod val="50000"/>
                  <a:lumOff val="50000"/>
                </a:schemeClr>
              </a:solidFill>
            </a:rPr>
            <a:t>PRIVADO</a:t>
          </a:r>
        </a:p>
      </dgm:t>
    </dgm:pt>
    <dgm:pt modelId="{079483C9-F662-2C45-8EE3-EE2A46E6FCD6}" type="parTrans" cxnId="{914CF2F0-C9AB-4162-A9C9-7C44E4473CF9}">
      <dgm:prSet/>
      <dgm:spPr/>
      <dgm:t>
        <a:bodyPr/>
        <a:lstStyle/>
        <a:p>
          <a:endParaRPr lang="es-ES"/>
        </a:p>
      </dgm:t>
    </dgm:pt>
    <dgm:pt modelId="{0B71BA19-AF2E-9A4C-B254-0FC2FA3AC44B}" type="sibTrans" cxnId="{914CF2F0-C9AB-4162-A9C9-7C44E4473CF9}">
      <dgm:prSet/>
      <dgm:spPr/>
      <dgm:t>
        <a:bodyPr/>
        <a:lstStyle/>
        <a:p>
          <a:endParaRPr lang="es-ES"/>
        </a:p>
      </dgm:t>
    </dgm:pt>
    <dgm:pt modelId="{2DF65345-CE93-DA4C-853A-D8F3DD76BBD9}">
      <dgm:prSet phldrT="[Texto]" custT="1"/>
      <dgm:spPr/>
      <dgm:t>
        <a:bodyPr/>
        <a:lstStyle/>
        <a:p>
          <a:r>
            <a:rPr lang="es-ES" sz="1000" b="1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rPr>
            <a:t>COM. INTER/NAL</a:t>
          </a:r>
        </a:p>
      </dgm:t>
    </dgm:pt>
    <dgm:pt modelId="{A38B6744-FAB5-BB44-ADD9-29F303AF8DA7}" type="parTrans" cxnId="{C431283A-7A54-49EE-82A9-C8F47BC65E70}">
      <dgm:prSet/>
      <dgm:spPr/>
      <dgm:t>
        <a:bodyPr/>
        <a:lstStyle/>
        <a:p>
          <a:endParaRPr lang="es-ES" sz="2000" b="1">
            <a:latin typeface="Century Gothic" panose="020B0502020202020204" pitchFamily="34" charset="0"/>
          </a:endParaRPr>
        </a:p>
      </dgm:t>
    </dgm:pt>
    <dgm:pt modelId="{808F1F57-1088-CF4C-BEC8-A981FCE6AF07}" type="sibTrans" cxnId="{C431283A-7A54-49EE-82A9-C8F47BC65E70}">
      <dgm:prSet custT="1"/>
      <dgm:spPr/>
      <dgm:t>
        <a:bodyPr/>
        <a:lstStyle/>
        <a:p>
          <a:endParaRPr lang="es-ES" sz="800" b="1">
            <a:latin typeface="Century Gothic" panose="020B0502020202020204" pitchFamily="34" charset="0"/>
          </a:endParaRPr>
        </a:p>
      </dgm:t>
    </dgm:pt>
    <dgm:pt modelId="{FCD6EFEA-193A-A84F-9642-7C12F1C6FEE4}" type="pres">
      <dgm:prSet presAssocID="{3C4DC0A9-017E-8641-860E-EB9F095A9CDF}" presName="linearFlow" presStyleCnt="0">
        <dgm:presLayoutVars>
          <dgm:dir/>
          <dgm:resizeHandles val="exact"/>
        </dgm:presLayoutVars>
      </dgm:prSet>
      <dgm:spPr/>
    </dgm:pt>
    <dgm:pt modelId="{13B7CB8A-E174-A24B-82E1-99DD984B89AD}" type="pres">
      <dgm:prSet presAssocID="{518A9F49-A494-794E-9090-827B200714A4}" presName="node" presStyleLbl="node1" presStyleIdx="0" presStyleCnt="4">
        <dgm:presLayoutVars>
          <dgm:bulletEnabled val="1"/>
        </dgm:presLayoutVars>
      </dgm:prSet>
      <dgm:spPr/>
    </dgm:pt>
    <dgm:pt modelId="{2E0C1E0D-AAFF-704D-881D-A74CE82F65C2}" type="pres">
      <dgm:prSet presAssocID="{C25C83C7-6BFC-9343-B03B-EBD0D339FE85}" presName="spacerL" presStyleCnt="0"/>
      <dgm:spPr/>
    </dgm:pt>
    <dgm:pt modelId="{229F6467-3101-9A4F-8324-6BEFDCD952A3}" type="pres">
      <dgm:prSet presAssocID="{C25C83C7-6BFC-9343-B03B-EBD0D339FE85}" presName="sibTrans" presStyleLbl="sibTrans2D1" presStyleIdx="0" presStyleCnt="3"/>
      <dgm:spPr/>
    </dgm:pt>
    <dgm:pt modelId="{3BB2D18A-96CB-384F-B207-AD71355B95EB}" type="pres">
      <dgm:prSet presAssocID="{C25C83C7-6BFC-9343-B03B-EBD0D339FE85}" presName="spacerR" presStyleCnt="0"/>
      <dgm:spPr/>
    </dgm:pt>
    <dgm:pt modelId="{F9767557-5D6A-9B45-BCF1-6087DEEBBDFB}" type="pres">
      <dgm:prSet presAssocID="{40F3AD1C-F1C5-3C4D-AB78-294F2D883FAA}" presName="node" presStyleLbl="node1" presStyleIdx="1" presStyleCnt="4">
        <dgm:presLayoutVars>
          <dgm:bulletEnabled val="1"/>
        </dgm:presLayoutVars>
      </dgm:prSet>
      <dgm:spPr/>
    </dgm:pt>
    <dgm:pt modelId="{67D4112D-D87C-F345-BCFD-D4FEB5D82698}" type="pres">
      <dgm:prSet presAssocID="{0B71BA19-AF2E-9A4C-B254-0FC2FA3AC44B}" presName="spacerL" presStyleCnt="0"/>
      <dgm:spPr/>
    </dgm:pt>
    <dgm:pt modelId="{115C8507-6096-1149-A418-2DBFE459A8C8}" type="pres">
      <dgm:prSet presAssocID="{0B71BA19-AF2E-9A4C-B254-0FC2FA3AC44B}" presName="sibTrans" presStyleLbl="sibTrans2D1" presStyleIdx="1" presStyleCnt="3"/>
      <dgm:spPr/>
    </dgm:pt>
    <dgm:pt modelId="{EC87F712-A504-D84E-92B2-9E66ABBF9434}" type="pres">
      <dgm:prSet presAssocID="{0B71BA19-AF2E-9A4C-B254-0FC2FA3AC44B}" presName="spacerR" presStyleCnt="0"/>
      <dgm:spPr/>
    </dgm:pt>
    <dgm:pt modelId="{F7E297BB-82EA-D242-A20C-47ADCD594AE0}" type="pres">
      <dgm:prSet presAssocID="{2DF65345-CE93-DA4C-853A-D8F3DD76BBD9}" presName="node" presStyleLbl="node1" presStyleIdx="2" presStyleCnt="4">
        <dgm:presLayoutVars>
          <dgm:bulletEnabled val="1"/>
        </dgm:presLayoutVars>
      </dgm:prSet>
      <dgm:spPr/>
    </dgm:pt>
    <dgm:pt modelId="{62198EF9-77EC-1143-9B30-9AC640771007}" type="pres">
      <dgm:prSet presAssocID="{808F1F57-1088-CF4C-BEC8-A981FCE6AF07}" presName="spacerL" presStyleCnt="0"/>
      <dgm:spPr/>
    </dgm:pt>
    <dgm:pt modelId="{A42C5C35-D827-BC4C-B0AE-AEC49FBDF348}" type="pres">
      <dgm:prSet presAssocID="{808F1F57-1088-CF4C-BEC8-A981FCE6AF07}" presName="sibTrans" presStyleLbl="sibTrans2D1" presStyleIdx="2" presStyleCnt="3"/>
      <dgm:spPr/>
    </dgm:pt>
    <dgm:pt modelId="{5A54832B-5156-7E46-B61C-3E6A8DD0C8B7}" type="pres">
      <dgm:prSet presAssocID="{808F1F57-1088-CF4C-BEC8-A981FCE6AF07}" presName="spacerR" presStyleCnt="0"/>
      <dgm:spPr/>
    </dgm:pt>
    <dgm:pt modelId="{0660B55F-5E4D-094E-9973-B0B82EFE417F}" type="pres">
      <dgm:prSet presAssocID="{BD012199-5533-5044-8AB8-0CCCCD63B313}" presName="node" presStyleLbl="node1" presStyleIdx="3" presStyleCnt="4">
        <dgm:presLayoutVars>
          <dgm:bulletEnabled val="1"/>
        </dgm:presLayoutVars>
      </dgm:prSet>
      <dgm:spPr/>
    </dgm:pt>
  </dgm:ptLst>
  <dgm:cxnLst>
    <dgm:cxn modelId="{9738CA14-A264-4A6D-89BA-8FB3226BE00A}" srcId="{3C4DC0A9-017E-8641-860E-EB9F095A9CDF}" destId="{518A9F49-A494-794E-9090-827B200714A4}" srcOrd="0" destOrd="0" parTransId="{836415CA-A69B-B545-9485-4DFE652C7E8F}" sibTransId="{C25C83C7-6BFC-9343-B03B-EBD0D339FE85}"/>
    <dgm:cxn modelId="{13199029-EEBE-0145-B160-06ECD5618CFB}" type="presOf" srcId="{3C4DC0A9-017E-8641-860E-EB9F095A9CDF}" destId="{FCD6EFEA-193A-A84F-9642-7C12F1C6FEE4}" srcOrd="0" destOrd="0" presId="urn:microsoft.com/office/officeart/2005/8/layout/equation1"/>
    <dgm:cxn modelId="{C431283A-7A54-49EE-82A9-C8F47BC65E70}" srcId="{3C4DC0A9-017E-8641-860E-EB9F095A9CDF}" destId="{2DF65345-CE93-DA4C-853A-D8F3DD76BBD9}" srcOrd="2" destOrd="0" parTransId="{A38B6744-FAB5-BB44-ADD9-29F303AF8DA7}" sibTransId="{808F1F57-1088-CF4C-BEC8-A981FCE6AF07}"/>
    <dgm:cxn modelId="{9FDE594B-5B27-5543-AD78-1EC06CF89019}" type="presOf" srcId="{BD012199-5533-5044-8AB8-0CCCCD63B313}" destId="{0660B55F-5E4D-094E-9973-B0B82EFE417F}" srcOrd="0" destOrd="0" presId="urn:microsoft.com/office/officeart/2005/8/layout/equation1"/>
    <dgm:cxn modelId="{AD45124E-1F8C-469E-84AB-6C82777CFCEA}" type="presOf" srcId="{2DF65345-CE93-DA4C-853A-D8F3DD76BBD9}" destId="{F7E297BB-82EA-D242-A20C-47ADCD594AE0}" srcOrd="0" destOrd="0" presId="urn:microsoft.com/office/officeart/2005/8/layout/equation1"/>
    <dgm:cxn modelId="{4147817F-8EA8-4D8E-BEA8-F631837D8114}" type="presOf" srcId="{808F1F57-1088-CF4C-BEC8-A981FCE6AF07}" destId="{A42C5C35-D827-BC4C-B0AE-AEC49FBDF348}" srcOrd="0" destOrd="0" presId="urn:microsoft.com/office/officeart/2005/8/layout/equation1"/>
    <dgm:cxn modelId="{32409383-DBD4-4AE3-A16D-B8A5BA52C10D}" type="presOf" srcId="{40F3AD1C-F1C5-3C4D-AB78-294F2D883FAA}" destId="{F9767557-5D6A-9B45-BCF1-6087DEEBBDFB}" srcOrd="0" destOrd="0" presId="urn:microsoft.com/office/officeart/2005/8/layout/equation1"/>
    <dgm:cxn modelId="{380AA3C2-2950-DC42-A009-CBB431EC9B10}" srcId="{3C4DC0A9-017E-8641-860E-EB9F095A9CDF}" destId="{BD012199-5533-5044-8AB8-0CCCCD63B313}" srcOrd="3" destOrd="0" parTransId="{41D64B93-D5DA-5E49-9A5F-36A0EBDD654F}" sibTransId="{B9CB734F-85A9-EE4C-BF39-EBED8F593B59}"/>
    <dgm:cxn modelId="{B3C1FAD3-C9E2-423B-9FBE-014D05201087}" type="presOf" srcId="{518A9F49-A494-794E-9090-827B200714A4}" destId="{13B7CB8A-E174-A24B-82E1-99DD984B89AD}" srcOrd="0" destOrd="0" presId="urn:microsoft.com/office/officeart/2005/8/layout/equation1"/>
    <dgm:cxn modelId="{6DD76CDA-898F-4E72-8830-EA3E9191CC62}" type="presOf" srcId="{C25C83C7-6BFC-9343-B03B-EBD0D339FE85}" destId="{229F6467-3101-9A4F-8324-6BEFDCD952A3}" srcOrd="0" destOrd="0" presId="urn:microsoft.com/office/officeart/2005/8/layout/equation1"/>
    <dgm:cxn modelId="{914CF2F0-C9AB-4162-A9C9-7C44E4473CF9}" srcId="{3C4DC0A9-017E-8641-860E-EB9F095A9CDF}" destId="{40F3AD1C-F1C5-3C4D-AB78-294F2D883FAA}" srcOrd="1" destOrd="0" parTransId="{079483C9-F662-2C45-8EE3-EE2A46E6FCD6}" sibTransId="{0B71BA19-AF2E-9A4C-B254-0FC2FA3AC44B}"/>
    <dgm:cxn modelId="{153208FC-5C77-4779-8675-AF2F220600C4}" type="presOf" srcId="{0B71BA19-AF2E-9A4C-B254-0FC2FA3AC44B}" destId="{115C8507-6096-1149-A418-2DBFE459A8C8}" srcOrd="0" destOrd="0" presId="urn:microsoft.com/office/officeart/2005/8/layout/equation1"/>
    <dgm:cxn modelId="{849A9DB3-3A39-4D65-BF03-F007D2A412AC}" type="presParOf" srcId="{FCD6EFEA-193A-A84F-9642-7C12F1C6FEE4}" destId="{13B7CB8A-E174-A24B-82E1-99DD984B89AD}" srcOrd="0" destOrd="0" presId="urn:microsoft.com/office/officeart/2005/8/layout/equation1"/>
    <dgm:cxn modelId="{67617103-1DC6-49C4-AB45-4FB82863B4D8}" type="presParOf" srcId="{FCD6EFEA-193A-A84F-9642-7C12F1C6FEE4}" destId="{2E0C1E0D-AAFF-704D-881D-A74CE82F65C2}" srcOrd="1" destOrd="0" presId="urn:microsoft.com/office/officeart/2005/8/layout/equation1"/>
    <dgm:cxn modelId="{9B31E1B4-8874-48CF-9DAB-20BCC8CB50B0}" type="presParOf" srcId="{FCD6EFEA-193A-A84F-9642-7C12F1C6FEE4}" destId="{229F6467-3101-9A4F-8324-6BEFDCD952A3}" srcOrd="2" destOrd="0" presId="urn:microsoft.com/office/officeart/2005/8/layout/equation1"/>
    <dgm:cxn modelId="{5CF8C52F-0239-4E6F-BDB3-17801C0A7D11}" type="presParOf" srcId="{FCD6EFEA-193A-A84F-9642-7C12F1C6FEE4}" destId="{3BB2D18A-96CB-384F-B207-AD71355B95EB}" srcOrd="3" destOrd="0" presId="urn:microsoft.com/office/officeart/2005/8/layout/equation1"/>
    <dgm:cxn modelId="{DD8E6F3B-A9AD-47D1-88B0-5CAE394524C6}" type="presParOf" srcId="{FCD6EFEA-193A-A84F-9642-7C12F1C6FEE4}" destId="{F9767557-5D6A-9B45-BCF1-6087DEEBBDFB}" srcOrd="4" destOrd="0" presId="urn:microsoft.com/office/officeart/2005/8/layout/equation1"/>
    <dgm:cxn modelId="{EEE997F0-593F-4399-B180-DECDC550C4B9}" type="presParOf" srcId="{FCD6EFEA-193A-A84F-9642-7C12F1C6FEE4}" destId="{67D4112D-D87C-F345-BCFD-D4FEB5D82698}" srcOrd="5" destOrd="0" presId="urn:microsoft.com/office/officeart/2005/8/layout/equation1"/>
    <dgm:cxn modelId="{978FBAAD-B844-4893-8EFD-6DA40C0C1129}" type="presParOf" srcId="{FCD6EFEA-193A-A84F-9642-7C12F1C6FEE4}" destId="{115C8507-6096-1149-A418-2DBFE459A8C8}" srcOrd="6" destOrd="0" presId="urn:microsoft.com/office/officeart/2005/8/layout/equation1"/>
    <dgm:cxn modelId="{987B60DA-018F-4FEC-A0A9-53B0D493BD21}" type="presParOf" srcId="{FCD6EFEA-193A-A84F-9642-7C12F1C6FEE4}" destId="{EC87F712-A504-D84E-92B2-9E66ABBF9434}" srcOrd="7" destOrd="0" presId="urn:microsoft.com/office/officeart/2005/8/layout/equation1"/>
    <dgm:cxn modelId="{91BB3697-529E-4DED-8C66-DA2C79FD0A9D}" type="presParOf" srcId="{FCD6EFEA-193A-A84F-9642-7C12F1C6FEE4}" destId="{F7E297BB-82EA-D242-A20C-47ADCD594AE0}" srcOrd="8" destOrd="0" presId="urn:microsoft.com/office/officeart/2005/8/layout/equation1"/>
    <dgm:cxn modelId="{7E585F11-E680-4656-89BC-2DD06DB796E9}" type="presParOf" srcId="{FCD6EFEA-193A-A84F-9642-7C12F1C6FEE4}" destId="{62198EF9-77EC-1143-9B30-9AC640771007}" srcOrd="9" destOrd="0" presId="urn:microsoft.com/office/officeart/2005/8/layout/equation1"/>
    <dgm:cxn modelId="{32E43DFE-22CC-4B4A-A960-424222379143}" type="presParOf" srcId="{FCD6EFEA-193A-A84F-9642-7C12F1C6FEE4}" destId="{A42C5C35-D827-BC4C-B0AE-AEC49FBDF348}" srcOrd="10" destOrd="0" presId="urn:microsoft.com/office/officeart/2005/8/layout/equation1"/>
    <dgm:cxn modelId="{ED2C583C-800A-4D97-AA1F-2C6898DABDAE}" type="presParOf" srcId="{FCD6EFEA-193A-A84F-9642-7C12F1C6FEE4}" destId="{5A54832B-5156-7E46-B61C-3E6A8DD0C8B7}" srcOrd="11" destOrd="0" presId="urn:microsoft.com/office/officeart/2005/8/layout/equation1"/>
    <dgm:cxn modelId="{AA5BE9A8-F2F1-384C-85A2-4FB2ECE588E3}" type="presParOf" srcId="{FCD6EFEA-193A-A84F-9642-7C12F1C6FEE4}" destId="{0660B55F-5E4D-094E-9973-B0B82EFE417F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9E54A2-D90C-C843-8154-AFA4C705D681}" type="doc">
      <dgm:prSet loTypeId="urn:microsoft.com/office/officeart/2008/layout/VerticalCurvedList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B59C551-B409-C149-9D0C-2762D5B23BC5}">
      <dgm:prSet phldrT="[Texto]" custT="1"/>
      <dgm:spPr/>
      <dgm:t>
        <a:bodyPr/>
        <a:lstStyle/>
        <a:p>
          <a:r>
            <a:rPr lang="es-ES" sz="2000" dirty="0"/>
            <a:t>2. Marco institucional</a:t>
          </a:r>
        </a:p>
      </dgm:t>
    </dgm:pt>
    <dgm:pt modelId="{65324F13-B3D8-F544-B84A-A2C639A7695B}" type="parTrans" cxnId="{C4CD8E60-51EA-9846-80D8-A8685866D11D}">
      <dgm:prSet/>
      <dgm:spPr/>
      <dgm:t>
        <a:bodyPr/>
        <a:lstStyle/>
        <a:p>
          <a:endParaRPr lang="es-ES" sz="1100"/>
        </a:p>
      </dgm:t>
    </dgm:pt>
    <dgm:pt modelId="{6EE92280-1FEB-9F45-9F9F-A9145DC29554}" type="sibTrans" cxnId="{C4CD8E60-51EA-9846-80D8-A8685866D11D}">
      <dgm:prSet/>
      <dgm:spPr/>
      <dgm:t>
        <a:bodyPr/>
        <a:lstStyle/>
        <a:p>
          <a:endParaRPr lang="es-ES" sz="1100"/>
        </a:p>
      </dgm:t>
    </dgm:pt>
    <dgm:pt modelId="{0A075DF0-CB08-CD45-835C-7EC6EAA22F79}">
      <dgm:prSet phldrT="[Texto]" custT="1"/>
      <dgm:spPr/>
      <dgm:t>
        <a:bodyPr/>
        <a:lstStyle/>
        <a:p>
          <a:r>
            <a:rPr lang="es-ES" sz="2000" dirty="0"/>
            <a:t>3. Financiación y Alianzas</a:t>
          </a:r>
        </a:p>
      </dgm:t>
    </dgm:pt>
    <dgm:pt modelId="{67D912B4-3457-FD47-98E1-11830B930056}" type="parTrans" cxnId="{41D8A3F5-7F4F-DD47-B0C1-8DFBBC340DC4}">
      <dgm:prSet/>
      <dgm:spPr/>
      <dgm:t>
        <a:bodyPr/>
        <a:lstStyle/>
        <a:p>
          <a:endParaRPr lang="es-ES" sz="1100"/>
        </a:p>
      </dgm:t>
    </dgm:pt>
    <dgm:pt modelId="{E0CBDE2A-C7C7-644C-8D4D-F883AC6380ED}" type="sibTrans" cxnId="{41D8A3F5-7F4F-DD47-B0C1-8DFBBC340DC4}">
      <dgm:prSet/>
      <dgm:spPr/>
      <dgm:t>
        <a:bodyPr/>
        <a:lstStyle/>
        <a:p>
          <a:endParaRPr lang="es-ES" sz="1100"/>
        </a:p>
      </dgm:t>
    </dgm:pt>
    <dgm:pt modelId="{91E0D301-0067-AE40-888E-504E8B44EDC6}">
      <dgm:prSet custT="1"/>
      <dgm:spPr/>
      <dgm:t>
        <a:bodyPr/>
        <a:lstStyle/>
        <a:p>
          <a:r>
            <a:rPr lang="es-ES" sz="2000" dirty="0"/>
            <a:t>4. Alistamiento y Anclaje</a:t>
          </a:r>
        </a:p>
      </dgm:t>
    </dgm:pt>
    <dgm:pt modelId="{EEF4C7D0-FA3F-B24B-91C0-F0C90E093460}" type="parTrans" cxnId="{BD457FEA-6444-8041-A986-EA6A15B5D9D7}">
      <dgm:prSet/>
      <dgm:spPr/>
      <dgm:t>
        <a:bodyPr/>
        <a:lstStyle/>
        <a:p>
          <a:endParaRPr lang="es-ES"/>
        </a:p>
      </dgm:t>
    </dgm:pt>
    <dgm:pt modelId="{0C45181C-D6CF-E849-A3C1-8842861955E8}" type="sibTrans" cxnId="{BD457FEA-6444-8041-A986-EA6A15B5D9D7}">
      <dgm:prSet/>
      <dgm:spPr/>
      <dgm:t>
        <a:bodyPr/>
        <a:lstStyle/>
        <a:p>
          <a:endParaRPr lang="es-ES"/>
        </a:p>
      </dgm:t>
    </dgm:pt>
    <dgm:pt modelId="{FD484209-D175-C847-81BB-BBCFD51AAF8F}">
      <dgm:prSet custT="1"/>
      <dgm:spPr/>
      <dgm:t>
        <a:bodyPr/>
        <a:lstStyle/>
        <a:p>
          <a:r>
            <a:rPr lang="es-ES" sz="2000" dirty="0"/>
            <a:t>5.</a:t>
          </a:r>
          <a:r>
            <a:rPr lang="es-ES" sz="2000" baseline="0" dirty="0"/>
            <a:t> Experiencia territorial</a:t>
          </a:r>
          <a:endParaRPr lang="es-ES" sz="2000" dirty="0"/>
        </a:p>
      </dgm:t>
    </dgm:pt>
    <dgm:pt modelId="{9DE2D0B3-CD5D-734A-A81A-B00B7FE84EDA}" type="parTrans" cxnId="{8572064A-F307-6D47-B467-E92FA0803E70}">
      <dgm:prSet/>
      <dgm:spPr/>
      <dgm:t>
        <a:bodyPr/>
        <a:lstStyle/>
        <a:p>
          <a:endParaRPr lang="es-ES"/>
        </a:p>
      </dgm:t>
    </dgm:pt>
    <dgm:pt modelId="{B4A66238-6961-8240-84A3-0A68D0B1E714}" type="sibTrans" cxnId="{8572064A-F307-6D47-B467-E92FA0803E70}">
      <dgm:prSet/>
      <dgm:spPr/>
      <dgm:t>
        <a:bodyPr/>
        <a:lstStyle/>
        <a:p>
          <a:endParaRPr lang="es-ES"/>
        </a:p>
      </dgm:t>
    </dgm:pt>
    <dgm:pt modelId="{63C3D8D0-4AE9-B541-939E-08A27C0AFA33}" type="pres">
      <dgm:prSet presAssocID="{C19E54A2-D90C-C843-8154-AFA4C705D681}" presName="Name0" presStyleCnt="0">
        <dgm:presLayoutVars>
          <dgm:chMax val="7"/>
          <dgm:chPref val="7"/>
          <dgm:dir/>
        </dgm:presLayoutVars>
      </dgm:prSet>
      <dgm:spPr/>
    </dgm:pt>
    <dgm:pt modelId="{13C8C677-84BA-BE4D-AE47-B86349214A5D}" type="pres">
      <dgm:prSet presAssocID="{C19E54A2-D90C-C843-8154-AFA4C705D681}" presName="Name1" presStyleCnt="0"/>
      <dgm:spPr/>
    </dgm:pt>
    <dgm:pt modelId="{ABAEDC05-AD23-2044-B56C-AB9DF3C3FD15}" type="pres">
      <dgm:prSet presAssocID="{C19E54A2-D90C-C843-8154-AFA4C705D681}" presName="cycle" presStyleCnt="0"/>
      <dgm:spPr/>
    </dgm:pt>
    <dgm:pt modelId="{5A229EEA-663F-9C47-9253-D07A60021B3E}" type="pres">
      <dgm:prSet presAssocID="{C19E54A2-D90C-C843-8154-AFA4C705D681}" presName="srcNode" presStyleLbl="node1" presStyleIdx="0" presStyleCnt="4"/>
      <dgm:spPr/>
    </dgm:pt>
    <dgm:pt modelId="{0AC0CB50-F9A2-E847-8357-1CEFF36C93B1}" type="pres">
      <dgm:prSet presAssocID="{C19E54A2-D90C-C843-8154-AFA4C705D681}" presName="conn" presStyleLbl="parChTrans1D2" presStyleIdx="0" presStyleCnt="1"/>
      <dgm:spPr/>
    </dgm:pt>
    <dgm:pt modelId="{606099D1-42E3-B64B-9CDA-BAEB3BAE09F8}" type="pres">
      <dgm:prSet presAssocID="{C19E54A2-D90C-C843-8154-AFA4C705D681}" presName="extraNode" presStyleLbl="node1" presStyleIdx="0" presStyleCnt="4"/>
      <dgm:spPr/>
    </dgm:pt>
    <dgm:pt modelId="{9BDC6211-1DB5-844B-932B-D5FA74D69D4D}" type="pres">
      <dgm:prSet presAssocID="{C19E54A2-D90C-C843-8154-AFA4C705D681}" presName="dstNode" presStyleLbl="node1" presStyleIdx="0" presStyleCnt="4"/>
      <dgm:spPr/>
    </dgm:pt>
    <dgm:pt modelId="{88C0F859-E8CF-6247-B00C-733BB352C42B}" type="pres">
      <dgm:prSet presAssocID="{AB59C551-B409-C149-9D0C-2762D5B23BC5}" presName="text_1" presStyleLbl="node1" presStyleIdx="0" presStyleCnt="4">
        <dgm:presLayoutVars>
          <dgm:bulletEnabled val="1"/>
        </dgm:presLayoutVars>
      </dgm:prSet>
      <dgm:spPr>
        <a:solidFill>
          <a:schemeClr val="accent2">
            <a:lumMod val="75000"/>
          </a:schemeClr>
        </a:solidFill>
      </dgm:spPr>
    </dgm:pt>
    <dgm:pt modelId="{23EEF9AD-A4B4-CC4E-963A-55E66C35F54C}" type="pres">
      <dgm:prSet presAssocID="{AB59C551-B409-C149-9D0C-2762D5B23BC5}" presName="accent_1" presStyleCnt="0"/>
      <dgm:spPr/>
    </dgm:pt>
    <dgm:pt modelId="{AE4DF8ED-B92E-0E42-B816-7B900C82B610}" type="pres">
      <dgm:prSet presAssocID="{AB59C551-B409-C149-9D0C-2762D5B23BC5}" presName="accentRepeatNode" presStyleLbl="solidFgAcc1" presStyleIdx="0" presStyleCnt="4"/>
      <dgm:spPr/>
    </dgm:pt>
    <dgm:pt modelId="{420BE00A-B21F-304A-97BC-D8DEDC275BF9}" type="pres">
      <dgm:prSet presAssocID="{0A075DF0-CB08-CD45-835C-7EC6EAA22F79}" presName="text_2" presStyleLbl="node1" presStyleIdx="1" presStyleCnt="4">
        <dgm:presLayoutVars>
          <dgm:bulletEnabled val="1"/>
        </dgm:presLayoutVars>
      </dgm:prSet>
      <dgm:spPr>
        <a:solidFill>
          <a:srgbClr val="F65F0E"/>
        </a:solidFill>
      </dgm:spPr>
    </dgm:pt>
    <dgm:pt modelId="{F1B97742-0B92-3044-B2D9-B935834BE812}" type="pres">
      <dgm:prSet presAssocID="{0A075DF0-CB08-CD45-835C-7EC6EAA22F79}" presName="accent_2" presStyleCnt="0"/>
      <dgm:spPr/>
    </dgm:pt>
    <dgm:pt modelId="{B1AAF140-C563-DE4E-9D72-E787467B8722}" type="pres">
      <dgm:prSet presAssocID="{0A075DF0-CB08-CD45-835C-7EC6EAA22F79}" presName="accentRepeatNode" presStyleLbl="solidFgAcc1" presStyleIdx="1" presStyleCnt="4"/>
      <dgm:spPr/>
    </dgm:pt>
    <dgm:pt modelId="{37A9D750-01AC-C84A-9513-06B9C2562F79}" type="pres">
      <dgm:prSet presAssocID="{91E0D301-0067-AE40-888E-504E8B44EDC6}" presName="text_3" presStyleLbl="node1" presStyleIdx="2" presStyleCnt="4">
        <dgm:presLayoutVars>
          <dgm:bulletEnabled val="1"/>
        </dgm:presLayoutVars>
      </dgm:prSet>
      <dgm:spPr>
        <a:solidFill>
          <a:srgbClr val="DA723E"/>
        </a:solidFill>
      </dgm:spPr>
    </dgm:pt>
    <dgm:pt modelId="{83C47F72-70BE-3840-9B30-290FD757A5F3}" type="pres">
      <dgm:prSet presAssocID="{91E0D301-0067-AE40-888E-504E8B44EDC6}" presName="accent_3" presStyleCnt="0"/>
      <dgm:spPr/>
    </dgm:pt>
    <dgm:pt modelId="{A01FFBE5-0771-9140-8079-A8D0CD8E107D}" type="pres">
      <dgm:prSet presAssocID="{91E0D301-0067-AE40-888E-504E8B44EDC6}" presName="accentRepeatNode" presStyleLbl="solidFgAcc1" presStyleIdx="2" presStyleCnt="4"/>
      <dgm:spPr/>
    </dgm:pt>
    <dgm:pt modelId="{3E5E0901-E5C5-2A42-A0B0-82E5DB6CD362}" type="pres">
      <dgm:prSet presAssocID="{FD484209-D175-C847-81BB-BBCFD51AAF8F}" presName="text_4" presStyleLbl="node1" presStyleIdx="3" presStyleCnt="4">
        <dgm:presLayoutVars>
          <dgm:bulletEnabled val="1"/>
        </dgm:presLayoutVars>
      </dgm:prSet>
      <dgm:spPr>
        <a:solidFill>
          <a:srgbClr val="ED7D31"/>
        </a:solidFill>
      </dgm:spPr>
    </dgm:pt>
    <dgm:pt modelId="{FEEED58C-551A-D246-BBC3-EEBC5C3CEFA7}" type="pres">
      <dgm:prSet presAssocID="{FD484209-D175-C847-81BB-BBCFD51AAF8F}" presName="accent_4" presStyleCnt="0"/>
      <dgm:spPr/>
    </dgm:pt>
    <dgm:pt modelId="{0BB497F6-F52D-8E41-813E-F16E1E97CEE8}" type="pres">
      <dgm:prSet presAssocID="{FD484209-D175-C847-81BB-BBCFD51AAF8F}" presName="accentRepeatNode" presStyleLbl="solidFgAcc1" presStyleIdx="3" presStyleCnt="4"/>
      <dgm:spPr/>
    </dgm:pt>
  </dgm:ptLst>
  <dgm:cxnLst>
    <dgm:cxn modelId="{C4CD8E60-51EA-9846-80D8-A8685866D11D}" srcId="{C19E54A2-D90C-C843-8154-AFA4C705D681}" destId="{AB59C551-B409-C149-9D0C-2762D5B23BC5}" srcOrd="0" destOrd="0" parTransId="{65324F13-B3D8-F544-B84A-A2C639A7695B}" sibTransId="{6EE92280-1FEB-9F45-9F9F-A9145DC29554}"/>
    <dgm:cxn modelId="{19EC1B64-ECFE-E64C-8ACB-90199B4741A8}" type="presOf" srcId="{0A075DF0-CB08-CD45-835C-7EC6EAA22F79}" destId="{420BE00A-B21F-304A-97BC-D8DEDC275BF9}" srcOrd="0" destOrd="0" presId="urn:microsoft.com/office/officeart/2008/layout/VerticalCurvedList"/>
    <dgm:cxn modelId="{8572064A-F307-6D47-B467-E92FA0803E70}" srcId="{C19E54A2-D90C-C843-8154-AFA4C705D681}" destId="{FD484209-D175-C847-81BB-BBCFD51AAF8F}" srcOrd="3" destOrd="0" parTransId="{9DE2D0B3-CD5D-734A-A81A-B00B7FE84EDA}" sibTransId="{B4A66238-6961-8240-84A3-0A68D0B1E714}"/>
    <dgm:cxn modelId="{6C9C5D91-3D77-294E-9AE9-840D6998BE11}" type="presOf" srcId="{FD484209-D175-C847-81BB-BBCFD51AAF8F}" destId="{3E5E0901-E5C5-2A42-A0B0-82E5DB6CD362}" srcOrd="0" destOrd="0" presId="urn:microsoft.com/office/officeart/2008/layout/VerticalCurvedList"/>
    <dgm:cxn modelId="{F8F0ADAD-0525-AF47-BFE5-925ABA7AF22D}" type="presOf" srcId="{91E0D301-0067-AE40-888E-504E8B44EDC6}" destId="{37A9D750-01AC-C84A-9513-06B9C2562F79}" srcOrd="0" destOrd="0" presId="urn:microsoft.com/office/officeart/2008/layout/VerticalCurvedList"/>
    <dgm:cxn modelId="{6FC3BFB6-1A13-A44E-8E3F-40A95025A1DC}" type="presOf" srcId="{AB59C551-B409-C149-9D0C-2762D5B23BC5}" destId="{88C0F859-E8CF-6247-B00C-733BB352C42B}" srcOrd="0" destOrd="0" presId="urn:microsoft.com/office/officeart/2008/layout/VerticalCurvedList"/>
    <dgm:cxn modelId="{8CAC9BD3-F649-8F44-ADF5-0D0D45476DC7}" type="presOf" srcId="{6EE92280-1FEB-9F45-9F9F-A9145DC29554}" destId="{0AC0CB50-F9A2-E847-8357-1CEFF36C93B1}" srcOrd="0" destOrd="0" presId="urn:microsoft.com/office/officeart/2008/layout/VerticalCurvedList"/>
    <dgm:cxn modelId="{F840E7E8-012B-F544-817A-49A764F0D548}" type="presOf" srcId="{C19E54A2-D90C-C843-8154-AFA4C705D681}" destId="{63C3D8D0-4AE9-B541-939E-08A27C0AFA33}" srcOrd="0" destOrd="0" presId="urn:microsoft.com/office/officeart/2008/layout/VerticalCurvedList"/>
    <dgm:cxn modelId="{BD457FEA-6444-8041-A986-EA6A15B5D9D7}" srcId="{C19E54A2-D90C-C843-8154-AFA4C705D681}" destId="{91E0D301-0067-AE40-888E-504E8B44EDC6}" srcOrd="2" destOrd="0" parTransId="{EEF4C7D0-FA3F-B24B-91C0-F0C90E093460}" sibTransId="{0C45181C-D6CF-E849-A3C1-8842861955E8}"/>
    <dgm:cxn modelId="{41D8A3F5-7F4F-DD47-B0C1-8DFBBC340DC4}" srcId="{C19E54A2-D90C-C843-8154-AFA4C705D681}" destId="{0A075DF0-CB08-CD45-835C-7EC6EAA22F79}" srcOrd="1" destOrd="0" parTransId="{67D912B4-3457-FD47-98E1-11830B930056}" sibTransId="{E0CBDE2A-C7C7-644C-8D4D-F883AC6380ED}"/>
    <dgm:cxn modelId="{C6C27C84-F26D-F043-938B-7EE284A10E1B}" type="presParOf" srcId="{63C3D8D0-4AE9-B541-939E-08A27C0AFA33}" destId="{13C8C677-84BA-BE4D-AE47-B86349214A5D}" srcOrd="0" destOrd="0" presId="urn:microsoft.com/office/officeart/2008/layout/VerticalCurvedList"/>
    <dgm:cxn modelId="{E147A4BC-5618-0E40-863C-D175DA9A7269}" type="presParOf" srcId="{13C8C677-84BA-BE4D-AE47-B86349214A5D}" destId="{ABAEDC05-AD23-2044-B56C-AB9DF3C3FD15}" srcOrd="0" destOrd="0" presId="urn:microsoft.com/office/officeart/2008/layout/VerticalCurvedList"/>
    <dgm:cxn modelId="{1BEB9486-B037-4543-A8F0-36D3A4A3C638}" type="presParOf" srcId="{ABAEDC05-AD23-2044-B56C-AB9DF3C3FD15}" destId="{5A229EEA-663F-9C47-9253-D07A60021B3E}" srcOrd="0" destOrd="0" presId="urn:microsoft.com/office/officeart/2008/layout/VerticalCurvedList"/>
    <dgm:cxn modelId="{366CFBC4-6F94-9349-B708-2166BC0F209D}" type="presParOf" srcId="{ABAEDC05-AD23-2044-B56C-AB9DF3C3FD15}" destId="{0AC0CB50-F9A2-E847-8357-1CEFF36C93B1}" srcOrd="1" destOrd="0" presId="urn:microsoft.com/office/officeart/2008/layout/VerticalCurvedList"/>
    <dgm:cxn modelId="{7E21230E-8F2B-154A-B5A5-37A20B5CC82C}" type="presParOf" srcId="{ABAEDC05-AD23-2044-B56C-AB9DF3C3FD15}" destId="{606099D1-42E3-B64B-9CDA-BAEB3BAE09F8}" srcOrd="2" destOrd="0" presId="urn:microsoft.com/office/officeart/2008/layout/VerticalCurvedList"/>
    <dgm:cxn modelId="{D5CC1346-BA8B-6A4B-ABE1-57462CFC5C35}" type="presParOf" srcId="{ABAEDC05-AD23-2044-B56C-AB9DF3C3FD15}" destId="{9BDC6211-1DB5-844B-932B-D5FA74D69D4D}" srcOrd="3" destOrd="0" presId="urn:microsoft.com/office/officeart/2008/layout/VerticalCurvedList"/>
    <dgm:cxn modelId="{0B1D771C-4CC7-4D48-8C07-CFA67814119A}" type="presParOf" srcId="{13C8C677-84BA-BE4D-AE47-B86349214A5D}" destId="{88C0F859-E8CF-6247-B00C-733BB352C42B}" srcOrd="1" destOrd="0" presId="urn:microsoft.com/office/officeart/2008/layout/VerticalCurvedList"/>
    <dgm:cxn modelId="{375883EF-2F25-D14A-B932-63CAD548D51E}" type="presParOf" srcId="{13C8C677-84BA-BE4D-AE47-B86349214A5D}" destId="{23EEF9AD-A4B4-CC4E-963A-55E66C35F54C}" srcOrd="2" destOrd="0" presId="urn:microsoft.com/office/officeart/2008/layout/VerticalCurvedList"/>
    <dgm:cxn modelId="{B7B33DA0-02A4-6042-A005-7A656BD36449}" type="presParOf" srcId="{23EEF9AD-A4B4-CC4E-963A-55E66C35F54C}" destId="{AE4DF8ED-B92E-0E42-B816-7B900C82B610}" srcOrd="0" destOrd="0" presId="urn:microsoft.com/office/officeart/2008/layout/VerticalCurvedList"/>
    <dgm:cxn modelId="{A1B99A33-09DA-BE46-AC34-A862CF3CAEE5}" type="presParOf" srcId="{13C8C677-84BA-BE4D-AE47-B86349214A5D}" destId="{420BE00A-B21F-304A-97BC-D8DEDC275BF9}" srcOrd="3" destOrd="0" presId="urn:microsoft.com/office/officeart/2008/layout/VerticalCurvedList"/>
    <dgm:cxn modelId="{779C51A7-A27F-1F42-A595-C045B69C5C5C}" type="presParOf" srcId="{13C8C677-84BA-BE4D-AE47-B86349214A5D}" destId="{F1B97742-0B92-3044-B2D9-B935834BE812}" srcOrd="4" destOrd="0" presId="urn:microsoft.com/office/officeart/2008/layout/VerticalCurvedList"/>
    <dgm:cxn modelId="{0BE07F6F-AAD9-DF46-850E-A252DFDF27BC}" type="presParOf" srcId="{F1B97742-0B92-3044-B2D9-B935834BE812}" destId="{B1AAF140-C563-DE4E-9D72-E787467B8722}" srcOrd="0" destOrd="0" presId="urn:microsoft.com/office/officeart/2008/layout/VerticalCurvedList"/>
    <dgm:cxn modelId="{74E43BA9-29DD-1947-8269-876B6020E898}" type="presParOf" srcId="{13C8C677-84BA-BE4D-AE47-B86349214A5D}" destId="{37A9D750-01AC-C84A-9513-06B9C2562F79}" srcOrd="5" destOrd="0" presId="urn:microsoft.com/office/officeart/2008/layout/VerticalCurvedList"/>
    <dgm:cxn modelId="{70EE739D-0A7F-734E-B33A-5FF4BB3C4224}" type="presParOf" srcId="{13C8C677-84BA-BE4D-AE47-B86349214A5D}" destId="{83C47F72-70BE-3840-9B30-290FD757A5F3}" srcOrd="6" destOrd="0" presId="urn:microsoft.com/office/officeart/2008/layout/VerticalCurvedList"/>
    <dgm:cxn modelId="{E707461E-A7E6-1F4B-A77E-8EA30DB0DF91}" type="presParOf" srcId="{83C47F72-70BE-3840-9B30-290FD757A5F3}" destId="{A01FFBE5-0771-9140-8079-A8D0CD8E107D}" srcOrd="0" destOrd="0" presId="urn:microsoft.com/office/officeart/2008/layout/VerticalCurvedList"/>
    <dgm:cxn modelId="{F50C70F9-9E4B-3641-955E-9FD303FC2339}" type="presParOf" srcId="{13C8C677-84BA-BE4D-AE47-B86349214A5D}" destId="{3E5E0901-E5C5-2A42-A0B0-82E5DB6CD362}" srcOrd="7" destOrd="0" presId="urn:microsoft.com/office/officeart/2008/layout/VerticalCurvedList"/>
    <dgm:cxn modelId="{25378DED-A04A-1D41-AA99-FD164F12505C}" type="presParOf" srcId="{13C8C677-84BA-BE4D-AE47-B86349214A5D}" destId="{FEEED58C-551A-D246-BBC3-EEBC5C3CEFA7}" srcOrd="8" destOrd="0" presId="urn:microsoft.com/office/officeart/2008/layout/VerticalCurvedList"/>
    <dgm:cxn modelId="{0AAD2AA0-B409-5545-BFA7-9B3CDE5A5EFC}" type="presParOf" srcId="{FEEED58C-551A-D246-BBC3-EEBC5C3CEFA7}" destId="{0BB497F6-F52D-8E41-813E-F16E1E97CE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B173DD-D3B0-184F-816E-D293616A4062}" type="doc">
      <dgm:prSet loTypeId="urn:microsoft.com/office/officeart/2008/layout/PictureAccentList" loCatId="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B0642099-FCEC-5844-90A8-DDFA5C476E7A}">
      <dgm:prSet phldrT="[Texto]" custT="1"/>
      <dgm:spPr/>
      <dgm:t>
        <a:bodyPr/>
        <a:lstStyle/>
        <a:p>
          <a:r>
            <a:rPr lang="es-ES" sz="2800" dirty="0"/>
            <a:t>Mesa técnica</a:t>
          </a:r>
        </a:p>
      </dgm:t>
    </dgm:pt>
    <dgm:pt modelId="{AA009212-165B-C04D-B46C-9AC30D5DB55C}" type="parTrans" cxnId="{FCD6297F-6CBC-DF41-802D-34C384CD3B4B}">
      <dgm:prSet/>
      <dgm:spPr/>
      <dgm:t>
        <a:bodyPr/>
        <a:lstStyle/>
        <a:p>
          <a:endParaRPr lang="es-ES" sz="3200"/>
        </a:p>
      </dgm:t>
    </dgm:pt>
    <dgm:pt modelId="{3F86AF05-81EA-A044-89CB-ACC234677BC1}" type="sibTrans" cxnId="{FCD6297F-6CBC-DF41-802D-34C384CD3B4B}">
      <dgm:prSet/>
      <dgm:spPr/>
      <dgm:t>
        <a:bodyPr/>
        <a:lstStyle/>
        <a:p>
          <a:endParaRPr lang="es-ES" sz="3200"/>
        </a:p>
      </dgm:t>
    </dgm:pt>
    <dgm:pt modelId="{8F80A464-BE81-8E44-BAF8-140D591E4080}">
      <dgm:prSet custT="1"/>
      <dgm:spPr/>
      <dgm:t>
        <a:bodyPr/>
        <a:lstStyle/>
        <a:p>
          <a:r>
            <a:rPr lang="es-ES" sz="1400" b="1" dirty="0"/>
            <a:t>Break</a:t>
          </a:r>
        </a:p>
      </dgm:t>
    </dgm:pt>
    <dgm:pt modelId="{2F25AE7C-987E-074C-A403-D9796E7A6FA2}" type="parTrans" cxnId="{D42ADC7B-8B57-0744-A140-6D3FD5CCD0A2}">
      <dgm:prSet/>
      <dgm:spPr/>
      <dgm:t>
        <a:bodyPr/>
        <a:lstStyle/>
        <a:p>
          <a:endParaRPr lang="es-ES" sz="3200"/>
        </a:p>
      </dgm:t>
    </dgm:pt>
    <dgm:pt modelId="{7D1E665A-93D9-614E-B55D-A9C1F2E13795}" type="sibTrans" cxnId="{D42ADC7B-8B57-0744-A140-6D3FD5CCD0A2}">
      <dgm:prSet/>
      <dgm:spPr/>
      <dgm:t>
        <a:bodyPr/>
        <a:lstStyle/>
        <a:p>
          <a:endParaRPr lang="es-ES" sz="3200"/>
        </a:p>
      </dgm:t>
    </dgm:pt>
    <dgm:pt modelId="{E52AA785-F8D7-EE4F-8BEF-BE26B2868635}">
      <dgm:prSet custT="1"/>
      <dgm:spPr/>
      <dgm:t>
        <a:bodyPr/>
        <a:lstStyle/>
        <a:p>
          <a:r>
            <a:rPr lang="es-ES" sz="1400" dirty="0"/>
            <a:t>Preguntas y discusión </a:t>
          </a:r>
        </a:p>
        <a:p>
          <a:r>
            <a:rPr lang="es-ES" sz="1400" dirty="0"/>
            <a:t>Eje temático 1 </a:t>
          </a:r>
        </a:p>
      </dgm:t>
    </dgm:pt>
    <dgm:pt modelId="{D8FAEC48-DF56-994B-B4BF-B26BB5EA06F2}" type="parTrans" cxnId="{8ABC85D0-B2AE-6B42-BB95-215971CBC099}">
      <dgm:prSet/>
      <dgm:spPr/>
      <dgm:t>
        <a:bodyPr/>
        <a:lstStyle/>
        <a:p>
          <a:endParaRPr lang="es-ES" sz="3200"/>
        </a:p>
      </dgm:t>
    </dgm:pt>
    <dgm:pt modelId="{C605EBB5-F708-104F-A6F7-BC86E5D02F87}" type="sibTrans" cxnId="{8ABC85D0-B2AE-6B42-BB95-215971CBC099}">
      <dgm:prSet/>
      <dgm:spPr/>
      <dgm:t>
        <a:bodyPr/>
        <a:lstStyle/>
        <a:p>
          <a:endParaRPr lang="es-ES" sz="3200"/>
        </a:p>
      </dgm:t>
    </dgm:pt>
    <dgm:pt modelId="{179A4CB4-100E-2344-BF2A-72F6EF5046BC}">
      <dgm:prSet custT="1"/>
      <dgm:spPr/>
      <dgm:t>
        <a:bodyPr/>
        <a:lstStyle/>
        <a:p>
          <a:r>
            <a:rPr lang="es-ES" sz="1400" dirty="0"/>
            <a:t>Exposición actores Eje temático 1</a:t>
          </a:r>
        </a:p>
      </dgm:t>
    </dgm:pt>
    <dgm:pt modelId="{7023E85E-1C45-3248-B7AE-D32646451E25}" type="parTrans" cxnId="{14B5323E-2E4F-4B4F-84A3-9540DFBE65D9}">
      <dgm:prSet/>
      <dgm:spPr/>
      <dgm:t>
        <a:bodyPr/>
        <a:lstStyle/>
        <a:p>
          <a:endParaRPr lang="es-ES" sz="3200"/>
        </a:p>
      </dgm:t>
    </dgm:pt>
    <dgm:pt modelId="{754E3B46-6EA9-2247-AC28-C9F6D88B5187}" type="sibTrans" cxnId="{14B5323E-2E4F-4B4F-84A3-9540DFBE65D9}">
      <dgm:prSet/>
      <dgm:spPr/>
      <dgm:t>
        <a:bodyPr/>
        <a:lstStyle/>
        <a:p>
          <a:endParaRPr lang="es-ES" sz="3200"/>
        </a:p>
      </dgm:t>
    </dgm:pt>
    <dgm:pt modelId="{0E4A3A93-A9D9-7D41-9089-52208F6E441E}">
      <dgm:prSet custT="1"/>
      <dgm:spPr>
        <a:solidFill>
          <a:schemeClr val="accent2"/>
        </a:solidFill>
      </dgm:spPr>
      <dgm:t>
        <a:bodyPr/>
        <a:lstStyle/>
        <a:p>
          <a:r>
            <a:rPr lang="es-ES" sz="1400" dirty="0"/>
            <a:t>Speaker inicial- Academia</a:t>
          </a:r>
        </a:p>
      </dgm:t>
    </dgm:pt>
    <dgm:pt modelId="{00281EF7-F00E-694B-A9AE-CC3F3802B22C}" type="parTrans" cxnId="{A91C63FD-4345-244E-8B62-C3707558CA44}">
      <dgm:prSet/>
      <dgm:spPr/>
      <dgm:t>
        <a:bodyPr/>
        <a:lstStyle/>
        <a:p>
          <a:endParaRPr lang="es-ES" sz="3200"/>
        </a:p>
      </dgm:t>
    </dgm:pt>
    <dgm:pt modelId="{08005594-28C1-104A-9F68-11137D60512A}" type="sibTrans" cxnId="{A91C63FD-4345-244E-8B62-C3707558CA44}">
      <dgm:prSet/>
      <dgm:spPr/>
      <dgm:t>
        <a:bodyPr/>
        <a:lstStyle/>
        <a:p>
          <a:endParaRPr lang="es-ES" sz="3200"/>
        </a:p>
      </dgm:t>
    </dgm:pt>
    <dgm:pt modelId="{4F554523-8115-4B42-A75B-DB577DC9F6CB}">
      <dgm:prSet custT="1"/>
      <dgm:spPr>
        <a:solidFill>
          <a:schemeClr val="accent2"/>
        </a:solidFill>
      </dgm:spPr>
      <dgm:t>
        <a:bodyPr/>
        <a:lstStyle/>
        <a:p>
          <a:r>
            <a:rPr lang="es-ES" sz="1400" dirty="0"/>
            <a:t>Preguntas y discusión </a:t>
          </a:r>
        </a:p>
        <a:p>
          <a:r>
            <a:rPr lang="es-ES" sz="1400" dirty="0"/>
            <a:t>Eje temático 2 </a:t>
          </a:r>
        </a:p>
      </dgm:t>
    </dgm:pt>
    <dgm:pt modelId="{4BAEDDF0-6985-374F-A218-813619F8DDF4}" type="parTrans" cxnId="{1B0738E6-0130-AE43-B563-8378221D704F}">
      <dgm:prSet/>
      <dgm:spPr/>
      <dgm:t>
        <a:bodyPr/>
        <a:lstStyle/>
        <a:p>
          <a:endParaRPr lang="es-ES" sz="3200"/>
        </a:p>
      </dgm:t>
    </dgm:pt>
    <dgm:pt modelId="{E7A5CF0A-79DF-DD40-9420-4917FB258D22}" type="sibTrans" cxnId="{1B0738E6-0130-AE43-B563-8378221D704F}">
      <dgm:prSet/>
      <dgm:spPr/>
      <dgm:t>
        <a:bodyPr/>
        <a:lstStyle/>
        <a:p>
          <a:endParaRPr lang="es-ES" sz="3200"/>
        </a:p>
      </dgm:t>
    </dgm:pt>
    <dgm:pt modelId="{5757A6E5-A905-1546-BAA7-8FF0AD1C2C42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sz="1400" dirty="0"/>
            <a:t>Exposición actores Eje temático 2</a:t>
          </a:r>
        </a:p>
      </dgm:t>
    </dgm:pt>
    <dgm:pt modelId="{3EF343FE-9A67-D445-B22D-ED81A2D7C5FE}" type="parTrans" cxnId="{3DCFEA2F-29E1-EE45-93FB-9F0CA2F690B6}">
      <dgm:prSet/>
      <dgm:spPr/>
      <dgm:t>
        <a:bodyPr/>
        <a:lstStyle/>
        <a:p>
          <a:endParaRPr lang="es-ES" sz="3200"/>
        </a:p>
      </dgm:t>
    </dgm:pt>
    <dgm:pt modelId="{C71411EA-4047-2A45-9749-3E8FA7363F31}" type="sibTrans" cxnId="{3DCFEA2F-29E1-EE45-93FB-9F0CA2F690B6}">
      <dgm:prSet/>
      <dgm:spPr/>
      <dgm:t>
        <a:bodyPr/>
        <a:lstStyle/>
        <a:p>
          <a:endParaRPr lang="es-ES" sz="3200"/>
        </a:p>
      </dgm:t>
    </dgm:pt>
    <dgm:pt modelId="{5C3E850C-43DD-A249-81D8-E4D1A329FA18}" type="pres">
      <dgm:prSet presAssocID="{00B173DD-D3B0-184F-816E-D293616A406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0AA6D08E-7FE3-1E45-B671-568BC9ED055F}" type="pres">
      <dgm:prSet presAssocID="{B0642099-FCEC-5844-90A8-DDFA5C476E7A}" presName="root" presStyleCnt="0">
        <dgm:presLayoutVars>
          <dgm:chMax/>
          <dgm:chPref val="4"/>
        </dgm:presLayoutVars>
      </dgm:prSet>
      <dgm:spPr/>
    </dgm:pt>
    <dgm:pt modelId="{406467E5-FC06-6546-AD5C-78AB4AFF1A9A}" type="pres">
      <dgm:prSet presAssocID="{B0642099-FCEC-5844-90A8-DDFA5C476E7A}" presName="rootComposite" presStyleCnt="0">
        <dgm:presLayoutVars/>
      </dgm:prSet>
      <dgm:spPr/>
    </dgm:pt>
    <dgm:pt modelId="{70657384-D610-6449-90B2-B90DAF346522}" type="pres">
      <dgm:prSet presAssocID="{B0642099-FCEC-5844-90A8-DDFA5C476E7A}" presName="rootText" presStyleLbl="node0" presStyleIdx="0" presStyleCnt="1">
        <dgm:presLayoutVars>
          <dgm:chMax/>
          <dgm:chPref val="4"/>
        </dgm:presLayoutVars>
      </dgm:prSet>
      <dgm:spPr/>
    </dgm:pt>
    <dgm:pt modelId="{B32750FD-5FDA-1D42-83F4-4D3063DFBECB}" type="pres">
      <dgm:prSet presAssocID="{B0642099-FCEC-5844-90A8-DDFA5C476E7A}" presName="childShape" presStyleCnt="0">
        <dgm:presLayoutVars>
          <dgm:chMax val="0"/>
          <dgm:chPref val="0"/>
        </dgm:presLayoutVars>
      </dgm:prSet>
      <dgm:spPr/>
    </dgm:pt>
    <dgm:pt modelId="{7ABB0BAC-9B36-0A41-8C1E-AAEF106194D3}" type="pres">
      <dgm:prSet presAssocID="{0E4A3A93-A9D9-7D41-9089-52208F6E441E}" presName="childComposite" presStyleCnt="0">
        <dgm:presLayoutVars>
          <dgm:chMax val="0"/>
          <dgm:chPref val="0"/>
        </dgm:presLayoutVars>
      </dgm:prSet>
      <dgm:spPr/>
    </dgm:pt>
    <dgm:pt modelId="{FA430717-2AE3-D24E-9C2D-FD7622B600B0}" type="pres">
      <dgm:prSet presAssocID="{0E4A3A93-A9D9-7D41-9089-52208F6E441E}" presName="Image" presStyleLbl="node1" presStyleIdx="0" presStyleCnt="6"/>
      <dgm:spPr/>
    </dgm:pt>
    <dgm:pt modelId="{6323A36B-2057-CA4C-ABC2-8F088A8BC69F}" type="pres">
      <dgm:prSet presAssocID="{0E4A3A93-A9D9-7D41-9089-52208F6E441E}" presName="childText" presStyleLbl="lnNode1" presStyleIdx="0" presStyleCnt="6">
        <dgm:presLayoutVars>
          <dgm:chMax val="0"/>
          <dgm:chPref val="0"/>
          <dgm:bulletEnabled val="1"/>
        </dgm:presLayoutVars>
      </dgm:prSet>
      <dgm:spPr/>
    </dgm:pt>
    <dgm:pt modelId="{275ADBB0-C1F7-3741-B87E-AA8C481499D6}" type="pres">
      <dgm:prSet presAssocID="{179A4CB4-100E-2344-BF2A-72F6EF5046BC}" presName="childComposite" presStyleCnt="0">
        <dgm:presLayoutVars>
          <dgm:chMax val="0"/>
          <dgm:chPref val="0"/>
        </dgm:presLayoutVars>
      </dgm:prSet>
      <dgm:spPr/>
    </dgm:pt>
    <dgm:pt modelId="{92253B45-4BE0-2248-A064-375E96F80F17}" type="pres">
      <dgm:prSet presAssocID="{179A4CB4-100E-2344-BF2A-72F6EF5046BC}" presName="Image" presStyleLbl="node1" presStyleIdx="1" presStyleCnt="6"/>
      <dgm:spPr/>
    </dgm:pt>
    <dgm:pt modelId="{2D1502E1-28D7-A94D-95CA-BA941F6C4037}" type="pres">
      <dgm:prSet presAssocID="{179A4CB4-100E-2344-BF2A-72F6EF5046BC}" presName="childText" presStyleLbl="lnNode1" presStyleIdx="1" presStyleCnt="6">
        <dgm:presLayoutVars>
          <dgm:chMax val="0"/>
          <dgm:chPref val="0"/>
          <dgm:bulletEnabled val="1"/>
        </dgm:presLayoutVars>
      </dgm:prSet>
      <dgm:spPr/>
    </dgm:pt>
    <dgm:pt modelId="{29D7EE05-69F9-0E4A-AF0E-41B4A464EBE4}" type="pres">
      <dgm:prSet presAssocID="{E52AA785-F8D7-EE4F-8BEF-BE26B2868635}" presName="childComposite" presStyleCnt="0">
        <dgm:presLayoutVars>
          <dgm:chMax val="0"/>
          <dgm:chPref val="0"/>
        </dgm:presLayoutVars>
      </dgm:prSet>
      <dgm:spPr/>
    </dgm:pt>
    <dgm:pt modelId="{42F742CC-1F81-6142-9818-C447D00B41DF}" type="pres">
      <dgm:prSet presAssocID="{E52AA785-F8D7-EE4F-8BEF-BE26B2868635}" presName="Image" presStyleLbl="node1" presStyleIdx="2" presStyleCnt="6"/>
      <dgm:spPr/>
    </dgm:pt>
    <dgm:pt modelId="{8C4FF13D-9275-A24B-B676-F8980802B412}" type="pres">
      <dgm:prSet presAssocID="{E52AA785-F8D7-EE4F-8BEF-BE26B2868635}" presName="childText" presStyleLbl="lnNode1" presStyleIdx="2" presStyleCnt="6">
        <dgm:presLayoutVars>
          <dgm:chMax val="0"/>
          <dgm:chPref val="0"/>
          <dgm:bulletEnabled val="1"/>
        </dgm:presLayoutVars>
      </dgm:prSet>
      <dgm:spPr/>
    </dgm:pt>
    <dgm:pt modelId="{FB8E391C-D9FA-6643-B6B1-60AFC089F75A}" type="pres">
      <dgm:prSet presAssocID="{8F80A464-BE81-8E44-BAF8-140D591E4080}" presName="childComposite" presStyleCnt="0">
        <dgm:presLayoutVars>
          <dgm:chMax val="0"/>
          <dgm:chPref val="0"/>
        </dgm:presLayoutVars>
      </dgm:prSet>
      <dgm:spPr/>
    </dgm:pt>
    <dgm:pt modelId="{02FF431D-84E9-584F-9C05-FF93E577308F}" type="pres">
      <dgm:prSet presAssocID="{8F80A464-BE81-8E44-BAF8-140D591E4080}" presName="Image" presStyleLbl="node1" presStyleIdx="3" presStyleCnt="6"/>
      <dgm:spPr/>
    </dgm:pt>
    <dgm:pt modelId="{F9B177F9-038A-9148-9ED6-E5AAF5D50BC8}" type="pres">
      <dgm:prSet presAssocID="{8F80A464-BE81-8E44-BAF8-140D591E4080}" presName="childText" presStyleLbl="lnNode1" presStyleIdx="3" presStyleCnt="6">
        <dgm:presLayoutVars>
          <dgm:chMax val="0"/>
          <dgm:chPref val="0"/>
          <dgm:bulletEnabled val="1"/>
        </dgm:presLayoutVars>
      </dgm:prSet>
      <dgm:spPr/>
    </dgm:pt>
    <dgm:pt modelId="{1F53C0EA-54EF-E44E-89D4-3916509B4F15}" type="pres">
      <dgm:prSet presAssocID="{5757A6E5-A905-1546-BAA7-8FF0AD1C2C42}" presName="childComposite" presStyleCnt="0">
        <dgm:presLayoutVars>
          <dgm:chMax val="0"/>
          <dgm:chPref val="0"/>
        </dgm:presLayoutVars>
      </dgm:prSet>
      <dgm:spPr/>
    </dgm:pt>
    <dgm:pt modelId="{05613933-F7A3-7548-A633-C9005C1F0EC2}" type="pres">
      <dgm:prSet presAssocID="{5757A6E5-A905-1546-BAA7-8FF0AD1C2C42}" presName="Image" presStyleLbl="node1" presStyleIdx="4" presStyleCnt="6"/>
      <dgm:spPr/>
    </dgm:pt>
    <dgm:pt modelId="{DEE734C8-663E-F64D-A229-A64F0DFCAE05}" type="pres">
      <dgm:prSet presAssocID="{5757A6E5-A905-1546-BAA7-8FF0AD1C2C42}" presName="childText" presStyleLbl="lnNode1" presStyleIdx="4" presStyleCnt="6">
        <dgm:presLayoutVars>
          <dgm:chMax val="0"/>
          <dgm:chPref val="0"/>
          <dgm:bulletEnabled val="1"/>
        </dgm:presLayoutVars>
      </dgm:prSet>
      <dgm:spPr/>
    </dgm:pt>
    <dgm:pt modelId="{DB46F588-309C-2F4D-B0DD-76A62175171C}" type="pres">
      <dgm:prSet presAssocID="{4F554523-8115-4B42-A75B-DB577DC9F6CB}" presName="childComposite" presStyleCnt="0">
        <dgm:presLayoutVars>
          <dgm:chMax val="0"/>
          <dgm:chPref val="0"/>
        </dgm:presLayoutVars>
      </dgm:prSet>
      <dgm:spPr/>
    </dgm:pt>
    <dgm:pt modelId="{A7C20E77-AC90-234D-8511-FECC31BF4A2D}" type="pres">
      <dgm:prSet presAssocID="{4F554523-8115-4B42-A75B-DB577DC9F6CB}" presName="Image" presStyleLbl="node1" presStyleIdx="5" presStyleCnt="6"/>
      <dgm:spPr/>
    </dgm:pt>
    <dgm:pt modelId="{EF1CBDD8-9B91-A344-AD79-F7D78CE2CD88}" type="pres">
      <dgm:prSet presAssocID="{4F554523-8115-4B42-A75B-DB577DC9F6CB}" presName="childText" presStyleLbl="ln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C007D0F-C299-C84B-B2F6-DABF0717A027}" type="presOf" srcId="{179A4CB4-100E-2344-BF2A-72F6EF5046BC}" destId="{2D1502E1-28D7-A94D-95CA-BA941F6C4037}" srcOrd="0" destOrd="0" presId="urn:microsoft.com/office/officeart/2008/layout/PictureAccentList"/>
    <dgm:cxn modelId="{C8CCFE18-C3E7-4A43-9609-2FD5BCA31B97}" type="presOf" srcId="{8F80A464-BE81-8E44-BAF8-140D591E4080}" destId="{F9B177F9-038A-9148-9ED6-E5AAF5D50BC8}" srcOrd="0" destOrd="0" presId="urn:microsoft.com/office/officeart/2008/layout/PictureAccentList"/>
    <dgm:cxn modelId="{6476FE27-3CAD-4846-A32E-FFFEBEE863BE}" type="presOf" srcId="{E52AA785-F8D7-EE4F-8BEF-BE26B2868635}" destId="{8C4FF13D-9275-A24B-B676-F8980802B412}" srcOrd="0" destOrd="0" presId="urn:microsoft.com/office/officeart/2008/layout/PictureAccentList"/>
    <dgm:cxn modelId="{3DCFEA2F-29E1-EE45-93FB-9F0CA2F690B6}" srcId="{B0642099-FCEC-5844-90A8-DDFA5C476E7A}" destId="{5757A6E5-A905-1546-BAA7-8FF0AD1C2C42}" srcOrd="4" destOrd="0" parTransId="{3EF343FE-9A67-D445-B22D-ED81A2D7C5FE}" sibTransId="{C71411EA-4047-2A45-9749-3E8FA7363F31}"/>
    <dgm:cxn modelId="{14B5323E-2E4F-4B4F-84A3-9540DFBE65D9}" srcId="{B0642099-FCEC-5844-90A8-DDFA5C476E7A}" destId="{179A4CB4-100E-2344-BF2A-72F6EF5046BC}" srcOrd="1" destOrd="0" parTransId="{7023E85E-1C45-3248-B7AE-D32646451E25}" sibTransId="{754E3B46-6EA9-2247-AC28-C9F6D88B5187}"/>
    <dgm:cxn modelId="{F0FD8A54-85AA-0947-8DB0-167BE27A45A3}" type="presOf" srcId="{00B173DD-D3B0-184F-816E-D293616A4062}" destId="{5C3E850C-43DD-A249-81D8-E4D1A329FA18}" srcOrd="0" destOrd="0" presId="urn:microsoft.com/office/officeart/2008/layout/PictureAccentList"/>
    <dgm:cxn modelId="{D42ADC7B-8B57-0744-A140-6D3FD5CCD0A2}" srcId="{B0642099-FCEC-5844-90A8-DDFA5C476E7A}" destId="{8F80A464-BE81-8E44-BAF8-140D591E4080}" srcOrd="3" destOrd="0" parTransId="{2F25AE7C-987E-074C-A403-D9796E7A6FA2}" sibTransId="{7D1E665A-93D9-614E-B55D-A9C1F2E13795}"/>
    <dgm:cxn modelId="{5FE57A7E-70B1-F44B-9130-0AC99FC985CC}" type="presOf" srcId="{0E4A3A93-A9D9-7D41-9089-52208F6E441E}" destId="{6323A36B-2057-CA4C-ABC2-8F088A8BC69F}" srcOrd="0" destOrd="0" presId="urn:microsoft.com/office/officeart/2008/layout/PictureAccentList"/>
    <dgm:cxn modelId="{FCD6297F-6CBC-DF41-802D-34C384CD3B4B}" srcId="{00B173DD-D3B0-184F-816E-D293616A4062}" destId="{B0642099-FCEC-5844-90A8-DDFA5C476E7A}" srcOrd="0" destOrd="0" parTransId="{AA009212-165B-C04D-B46C-9AC30D5DB55C}" sibTransId="{3F86AF05-81EA-A044-89CB-ACC234677BC1}"/>
    <dgm:cxn modelId="{40ADB0AE-1342-7D4B-93DE-C4D186D79906}" type="presOf" srcId="{4F554523-8115-4B42-A75B-DB577DC9F6CB}" destId="{EF1CBDD8-9B91-A344-AD79-F7D78CE2CD88}" srcOrd="0" destOrd="0" presId="urn:microsoft.com/office/officeart/2008/layout/PictureAccentList"/>
    <dgm:cxn modelId="{6FF651B1-835F-A549-9E2B-D3D1418269E4}" type="presOf" srcId="{B0642099-FCEC-5844-90A8-DDFA5C476E7A}" destId="{70657384-D610-6449-90B2-B90DAF346522}" srcOrd="0" destOrd="0" presId="urn:microsoft.com/office/officeart/2008/layout/PictureAccentList"/>
    <dgm:cxn modelId="{8ABC85D0-B2AE-6B42-BB95-215971CBC099}" srcId="{B0642099-FCEC-5844-90A8-DDFA5C476E7A}" destId="{E52AA785-F8D7-EE4F-8BEF-BE26B2868635}" srcOrd="2" destOrd="0" parTransId="{D8FAEC48-DF56-994B-B4BF-B26BB5EA06F2}" sibTransId="{C605EBB5-F708-104F-A6F7-BC86E5D02F87}"/>
    <dgm:cxn modelId="{1B0738E6-0130-AE43-B563-8378221D704F}" srcId="{B0642099-FCEC-5844-90A8-DDFA5C476E7A}" destId="{4F554523-8115-4B42-A75B-DB577DC9F6CB}" srcOrd="5" destOrd="0" parTransId="{4BAEDDF0-6985-374F-A218-813619F8DDF4}" sibTransId="{E7A5CF0A-79DF-DD40-9420-4917FB258D22}"/>
    <dgm:cxn modelId="{640673ED-BCA1-D643-A369-A6C60690CF4C}" type="presOf" srcId="{5757A6E5-A905-1546-BAA7-8FF0AD1C2C42}" destId="{DEE734C8-663E-F64D-A229-A64F0DFCAE05}" srcOrd="0" destOrd="0" presId="urn:microsoft.com/office/officeart/2008/layout/PictureAccentList"/>
    <dgm:cxn modelId="{A91C63FD-4345-244E-8B62-C3707558CA44}" srcId="{B0642099-FCEC-5844-90A8-DDFA5C476E7A}" destId="{0E4A3A93-A9D9-7D41-9089-52208F6E441E}" srcOrd="0" destOrd="0" parTransId="{00281EF7-F00E-694B-A9AE-CC3F3802B22C}" sibTransId="{08005594-28C1-104A-9F68-11137D60512A}"/>
    <dgm:cxn modelId="{48D44483-778A-D44C-95BD-12A3BDAB2F20}" type="presParOf" srcId="{5C3E850C-43DD-A249-81D8-E4D1A329FA18}" destId="{0AA6D08E-7FE3-1E45-B671-568BC9ED055F}" srcOrd="0" destOrd="0" presId="urn:microsoft.com/office/officeart/2008/layout/PictureAccentList"/>
    <dgm:cxn modelId="{F7945B84-2EB3-634F-AA39-15A9E0FD7E4B}" type="presParOf" srcId="{0AA6D08E-7FE3-1E45-B671-568BC9ED055F}" destId="{406467E5-FC06-6546-AD5C-78AB4AFF1A9A}" srcOrd="0" destOrd="0" presId="urn:microsoft.com/office/officeart/2008/layout/PictureAccentList"/>
    <dgm:cxn modelId="{EB5DA2B7-2E5F-A649-AED8-8291336D6A7A}" type="presParOf" srcId="{406467E5-FC06-6546-AD5C-78AB4AFF1A9A}" destId="{70657384-D610-6449-90B2-B90DAF346522}" srcOrd="0" destOrd="0" presId="urn:microsoft.com/office/officeart/2008/layout/PictureAccentList"/>
    <dgm:cxn modelId="{F0FC673F-6A17-EA45-A75D-07C3AD2AC6E7}" type="presParOf" srcId="{0AA6D08E-7FE3-1E45-B671-568BC9ED055F}" destId="{B32750FD-5FDA-1D42-83F4-4D3063DFBECB}" srcOrd="1" destOrd="0" presId="urn:microsoft.com/office/officeart/2008/layout/PictureAccentList"/>
    <dgm:cxn modelId="{218C5ACF-1FF6-DA46-844F-3BF885DEE303}" type="presParOf" srcId="{B32750FD-5FDA-1D42-83F4-4D3063DFBECB}" destId="{7ABB0BAC-9B36-0A41-8C1E-AAEF106194D3}" srcOrd="0" destOrd="0" presId="urn:microsoft.com/office/officeart/2008/layout/PictureAccentList"/>
    <dgm:cxn modelId="{DE10B61A-3022-BB41-BB97-F27B7A36892E}" type="presParOf" srcId="{7ABB0BAC-9B36-0A41-8C1E-AAEF106194D3}" destId="{FA430717-2AE3-D24E-9C2D-FD7622B600B0}" srcOrd="0" destOrd="0" presId="urn:microsoft.com/office/officeart/2008/layout/PictureAccentList"/>
    <dgm:cxn modelId="{8F422600-B2A3-A341-84CB-E7F0CB291854}" type="presParOf" srcId="{7ABB0BAC-9B36-0A41-8C1E-AAEF106194D3}" destId="{6323A36B-2057-CA4C-ABC2-8F088A8BC69F}" srcOrd="1" destOrd="0" presId="urn:microsoft.com/office/officeart/2008/layout/PictureAccentList"/>
    <dgm:cxn modelId="{144E1840-5F94-A240-AF59-8E4C17CD4BBD}" type="presParOf" srcId="{B32750FD-5FDA-1D42-83F4-4D3063DFBECB}" destId="{275ADBB0-C1F7-3741-B87E-AA8C481499D6}" srcOrd="1" destOrd="0" presId="urn:microsoft.com/office/officeart/2008/layout/PictureAccentList"/>
    <dgm:cxn modelId="{314DE35B-3647-454C-9292-139D2EE33074}" type="presParOf" srcId="{275ADBB0-C1F7-3741-B87E-AA8C481499D6}" destId="{92253B45-4BE0-2248-A064-375E96F80F17}" srcOrd="0" destOrd="0" presId="urn:microsoft.com/office/officeart/2008/layout/PictureAccentList"/>
    <dgm:cxn modelId="{4C56DE38-D879-F74C-8DBC-41223DAAC702}" type="presParOf" srcId="{275ADBB0-C1F7-3741-B87E-AA8C481499D6}" destId="{2D1502E1-28D7-A94D-95CA-BA941F6C4037}" srcOrd="1" destOrd="0" presId="urn:microsoft.com/office/officeart/2008/layout/PictureAccentList"/>
    <dgm:cxn modelId="{453C775C-1144-1F4B-877B-661AFB94116A}" type="presParOf" srcId="{B32750FD-5FDA-1D42-83F4-4D3063DFBECB}" destId="{29D7EE05-69F9-0E4A-AF0E-41B4A464EBE4}" srcOrd="2" destOrd="0" presId="urn:microsoft.com/office/officeart/2008/layout/PictureAccentList"/>
    <dgm:cxn modelId="{04A57B60-F243-6E4D-A903-823A9E78016B}" type="presParOf" srcId="{29D7EE05-69F9-0E4A-AF0E-41B4A464EBE4}" destId="{42F742CC-1F81-6142-9818-C447D00B41DF}" srcOrd="0" destOrd="0" presId="urn:microsoft.com/office/officeart/2008/layout/PictureAccentList"/>
    <dgm:cxn modelId="{673A1D15-9C56-264F-8A3E-2000254A1318}" type="presParOf" srcId="{29D7EE05-69F9-0E4A-AF0E-41B4A464EBE4}" destId="{8C4FF13D-9275-A24B-B676-F8980802B412}" srcOrd="1" destOrd="0" presId="urn:microsoft.com/office/officeart/2008/layout/PictureAccentList"/>
    <dgm:cxn modelId="{0726944D-53C9-9D45-901D-59214B4A7E31}" type="presParOf" srcId="{B32750FD-5FDA-1D42-83F4-4D3063DFBECB}" destId="{FB8E391C-D9FA-6643-B6B1-60AFC089F75A}" srcOrd="3" destOrd="0" presId="urn:microsoft.com/office/officeart/2008/layout/PictureAccentList"/>
    <dgm:cxn modelId="{CDB91891-CCE0-1A46-AE80-C70B820AF08C}" type="presParOf" srcId="{FB8E391C-D9FA-6643-B6B1-60AFC089F75A}" destId="{02FF431D-84E9-584F-9C05-FF93E577308F}" srcOrd="0" destOrd="0" presId="urn:microsoft.com/office/officeart/2008/layout/PictureAccentList"/>
    <dgm:cxn modelId="{A8CF42B3-6C2D-884C-9983-9DA24E734CA9}" type="presParOf" srcId="{FB8E391C-D9FA-6643-B6B1-60AFC089F75A}" destId="{F9B177F9-038A-9148-9ED6-E5AAF5D50BC8}" srcOrd="1" destOrd="0" presId="urn:microsoft.com/office/officeart/2008/layout/PictureAccentList"/>
    <dgm:cxn modelId="{7237AFCB-D38B-0F46-BCF0-B3865004021B}" type="presParOf" srcId="{B32750FD-5FDA-1D42-83F4-4D3063DFBECB}" destId="{1F53C0EA-54EF-E44E-89D4-3916509B4F15}" srcOrd="4" destOrd="0" presId="urn:microsoft.com/office/officeart/2008/layout/PictureAccentList"/>
    <dgm:cxn modelId="{DB0450A8-F1F1-A244-9627-75A0784B6484}" type="presParOf" srcId="{1F53C0EA-54EF-E44E-89D4-3916509B4F15}" destId="{05613933-F7A3-7548-A633-C9005C1F0EC2}" srcOrd="0" destOrd="0" presId="urn:microsoft.com/office/officeart/2008/layout/PictureAccentList"/>
    <dgm:cxn modelId="{9524A381-D92D-1C43-9FE1-0E0DD412A492}" type="presParOf" srcId="{1F53C0EA-54EF-E44E-89D4-3916509B4F15}" destId="{DEE734C8-663E-F64D-A229-A64F0DFCAE05}" srcOrd="1" destOrd="0" presId="urn:microsoft.com/office/officeart/2008/layout/PictureAccentList"/>
    <dgm:cxn modelId="{467F9E04-FCE1-2E4F-8A1C-D5C6650F73F1}" type="presParOf" srcId="{B32750FD-5FDA-1D42-83F4-4D3063DFBECB}" destId="{DB46F588-309C-2F4D-B0DD-76A62175171C}" srcOrd="5" destOrd="0" presId="urn:microsoft.com/office/officeart/2008/layout/PictureAccentList"/>
    <dgm:cxn modelId="{5CEAFB39-9001-7D4B-8E57-DC1AC5E4A6B2}" type="presParOf" srcId="{DB46F588-309C-2F4D-B0DD-76A62175171C}" destId="{A7C20E77-AC90-234D-8511-FECC31BF4A2D}" srcOrd="0" destOrd="0" presId="urn:microsoft.com/office/officeart/2008/layout/PictureAccentList"/>
    <dgm:cxn modelId="{E6536466-CBBC-B540-81D8-C9C19A70437F}" type="presParOf" srcId="{DB46F588-309C-2F4D-B0DD-76A62175171C}" destId="{EF1CBDD8-9B91-A344-AD79-F7D78CE2CD88}" srcOrd="1" destOrd="0" presId="urn:microsoft.com/office/officeart/2008/layout/PictureAccent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2E50FC-74E0-6B47-82F1-7DD78FEEB584}" type="doc">
      <dgm:prSet loTypeId="urn:microsoft.com/office/officeart/2005/8/layout/chevron2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6F7F1EA7-81E0-B84F-A95E-A9933F0718E3}">
      <dgm:prSet phldrT="[Texto]"/>
      <dgm:spPr>
        <a:ln>
          <a:noFill/>
        </a:ln>
      </dgm:spPr>
      <dgm:t>
        <a:bodyPr/>
        <a:lstStyle/>
        <a:p>
          <a:pPr>
            <a:buNone/>
          </a:pPr>
          <a:r>
            <a:rPr lang="es-ES" dirty="0">
              <a:latin typeface="Century Gothic" panose="020B0502020202020204" pitchFamily="34" charset="0"/>
            </a:rPr>
            <a:t>Logístico</a:t>
          </a:r>
          <a:r>
            <a:rPr lang="es-ES" dirty="0"/>
            <a:t> </a:t>
          </a:r>
        </a:p>
      </dgm:t>
    </dgm:pt>
    <dgm:pt modelId="{65CB4F78-245A-0D42-AA25-91E8E2303385}" type="parTrans" cxnId="{F64B0823-9B17-8840-80F6-F91595DB1A17}">
      <dgm:prSet/>
      <dgm:spPr/>
      <dgm:t>
        <a:bodyPr/>
        <a:lstStyle/>
        <a:p>
          <a:endParaRPr lang="es-ES"/>
        </a:p>
      </dgm:t>
    </dgm:pt>
    <dgm:pt modelId="{5459DA70-B4D3-F644-971B-E80C33F861A9}" type="sibTrans" cxnId="{F64B0823-9B17-8840-80F6-F91595DB1A17}">
      <dgm:prSet/>
      <dgm:spPr/>
      <dgm:t>
        <a:bodyPr/>
        <a:lstStyle/>
        <a:p>
          <a:endParaRPr lang="es-ES"/>
        </a:p>
      </dgm:t>
    </dgm:pt>
    <dgm:pt modelId="{346DA897-97D1-D342-95BD-F3439CFC2D34}">
      <dgm:prSet phldrT="[Texto]"/>
      <dgm:spPr>
        <a:ln>
          <a:noFill/>
        </a:ln>
      </dgm:spPr>
      <dgm:t>
        <a:bodyPr/>
        <a:lstStyle/>
        <a:p>
          <a:pPr>
            <a:buNone/>
          </a:pPr>
          <a:r>
            <a:rPr lang="es-ES" dirty="0">
              <a:latin typeface="Century Gothic" panose="020B0502020202020204" pitchFamily="34" charset="0"/>
            </a:rPr>
            <a:t>Conceptual</a:t>
          </a:r>
        </a:p>
      </dgm:t>
    </dgm:pt>
    <dgm:pt modelId="{A9CC3F9A-91C1-E34F-A14B-647BA346C2B6}" type="parTrans" cxnId="{DB093961-AE7C-1A4A-80F5-BC8DF1376A51}">
      <dgm:prSet/>
      <dgm:spPr/>
      <dgm:t>
        <a:bodyPr/>
        <a:lstStyle/>
        <a:p>
          <a:endParaRPr lang="es-ES"/>
        </a:p>
      </dgm:t>
    </dgm:pt>
    <dgm:pt modelId="{452B5113-9A14-7A45-8199-7ECB70DDCD1A}" type="sibTrans" cxnId="{DB093961-AE7C-1A4A-80F5-BC8DF1376A51}">
      <dgm:prSet/>
      <dgm:spPr/>
      <dgm:t>
        <a:bodyPr/>
        <a:lstStyle/>
        <a:p>
          <a:endParaRPr lang="es-ES"/>
        </a:p>
      </dgm:t>
    </dgm:pt>
    <dgm:pt modelId="{67296550-0CEC-3743-8D18-EB3DC25CAE6D}" type="pres">
      <dgm:prSet presAssocID="{4C2E50FC-74E0-6B47-82F1-7DD78FEEB584}" presName="linearFlow" presStyleCnt="0">
        <dgm:presLayoutVars>
          <dgm:dir/>
          <dgm:animLvl val="lvl"/>
          <dgm:resizeHandles val="exact"/>
        </dgm:presLayoutVars>
      </dgm:prSet>
      <dgm:spPr/>
    </dgm:pt>
    <dgm:pt modelId="{ACEE6351-0CFE-2E4A-AA24-E8F3D318BF82}" type="pres">
      <dgm:prSet presAssocID="{6F7F1EA7-81E0-B84F-A95E-A9933F0718E3}" presName="composite" presStyleCnt="0"/>
      <dgm:spPr/>
    </dgm:pt>
    <dgm:pt modelId="{A3695636-CCB4-3B40-B139-86EA80E8F149}" type="pres">
      <dgm:prSet presAssocID="{6F7F1EA7-81E0-B84F-A95E-A9933F0718E3}" presName="parentText" presStyleLbl="alignNode1" presStyleIdx="0" presStyleCnt="2" custLinFactNeighborX="2240" custLinFactNeighborY="-183">
        <dgm:presLayoutVars>
          <dgm:chMax val="1"/>
          <dgm:bulletEnabled val="1"/>
        </dgm:presLayoutVars>
      </dgm:prSet>
      <dgm:spPr>
        <a:solidFill>
          <a:srgbClr val="DA723E"/>
        </a:solidFill>
      </dgm:spPr>
    </dgm:pt>
    <dgm:pt modelId="{21121CAF-E2F6-8C43-A518-C85707B6277C}" type="pres">
      <dgm:prSet presAssocID="{6F7F1EA7-81E0-B84F-A95E-A9933F0718E3}" presName="descendantText" presStyleLbl="alignAcc1" presStyleIdx="0" presStyleCnt="2">
        <dgm:presLayoutVars>
          <dgm:bulletEnabled val="1"/>
        </dgm:presLayoutVars>
      </dgm:prSet>
      <dgm:spPr>
        <a:noFill/>
        <a:ln>
          <a:noFill/>
        </a:ln>
      </dgm:spPr>
    </dgm:pt>
    <dgm:pt modelId="{640E791A-ED20-2F4E-A4CF-1B776FE89149}" type="pres">
      <dgm:prSet presAssocID="{5459DA70-B4D3-F644-971B-E80C33F861A9}" presName="sp" presStyleCnt="0"/>
      <dgm:spPr/>
    </dgm:pt>
    <dgm:pt modelId="{660EE22B-3327-5548-9755-06577C81EA65}" type="pres">
      <dgm:prSet presAssocID="{346DA897-97D1-D342-95BD-F3439CFC2D34}" presName="composite" presStyleCnt="0"/>
      <dgm:spPr/>
    </dgm:pt>
    <dgm:pt modelId="{58FD8107-89EF-D847-B4D1-CF7CC59C6C72}" type="pres">
      <dgm:prSet presAssocID="{346DA897-97D1-D342-95BD-F3439CFC2D34}" presName="parentText" presStyleLbl="alignNode1" presStyleIdx="1" presStyleCnt="2">
        <dgm:presLayoutVars>
          <dgm:chMax val="1"/>
          <dgm:bulletEnabled val="1"/>
        </dgm:presLayoutVars>
      </dgm:prSet>
      <dgm:spPr>
        <a:solidFill>
          <a:schemeClr val="accent2"/>
        </a:solidFill>
      </dgm:spPr>
    </dgm:pt>
    <dgm:pt modelId="{8953BA90-3122-464F-AFDE-6415D6C62C6A}" type="pres">
      <dgm:prSet presAssocID="{346DA897-97D1-D342-95BD-F3439CFC2D34}" presName="descendantText" presStyleLbl="alignAcc1" presStyleIdx="1" presStyleCnt="2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F64B0823-9B17-8840-80F6-F91595DB1A17}" srcId="{4C2E50FC-74E0-6B47-82F1-7DD78FEEB584}" destId="{6F7F1EA7-81E0-B84F-A95E-A9933F0718E3}" srcOrd="0" destOrd="0" parTransId="{65CB4F78-245A-0D42-AA25-91E8E2303385}" sibTransId="{5459DA70-B4D3-F644-971B-E80C33F861A9}"/>
    <dgm:cxn modelId="{5F78B527-08C4-754F-B5E4-8116B5DA0D69}" type="presOf" srcId="{346DA897-97D1-D342-95BD-F3439CFC2D34}" destId="{58FD8107-89EF-D847-B4D1-CF7CC59C6C72}" srcOrd="0" destOrd="0" presId="urn:microsoft.com/office/officeart/2005/8/layout/chevron2"/>
    <dgm:cxn modelId="{DB093961-AE7C-1A4A-80F5-BC8DF1376A51}" srcId="{4C2E50FC-74E0-6B47-82F1-7DD78FEEB584}" destId="{346DA897-97D1-D342-95BD-F3439CFC2D34}" srcOrd="1" destOrd="0" parTransId="{A9CC3F9A-91C1-E34F-A14B-647BA346C2B6}" sibTransId="{452B5113-9A14-7A45-8199-7ECB70DDCD1A}"/>
    <dgm:cxn modelId="{9035C746-C9B2-6542-8F3A-CB7AC880D824}" type="presOf" srcId="{4C2E50FC-74E0-6B47-82F1-7DD78FEEB584}" destId="{67296550-0CEC-3743-8D18-EB3DC25CAE6D}" srcOrd="0" destOrd="0" presId="urn:microsoft.com/office/officeart/2005/8/layout/chevron2"/>
    <dgm:cxn modelId="{8D5FA249-AB92-5441-B549-D8D467223DEF}" type="presOf" srcId="{6F7F1EA7-81E0-B84F-A95E-A9933F0718E3}" destId="{A3695636-CCB4-3B40-B139-86EA80E8F149}" srcOrd="0" destOrd="0" presId="urn:microsoft.com/office/officeart/2005/8/layout/chevron2"/>
    <dgm:cxn modelId="{4F90377F-1652-714F-8123-67D24DD0B9E1}" type="presParOf" srcId="{67296550-0CEC-3743-8D18-EB3DC25CAE6D}" destId="{ACEE6351-0CFE-2E4A-AA24-E8F3D318BF82}" srcOrd="0" destOrd="0" presId="urn:microsoft.com/office/officeart/2005/8/layout/chevron2"/>
    <dgm:cxn modelId="{5227A7B0-C7F9-1343-B9D6-33AE014FF75F}" type="presParOf" srcId="{ACEE6351-0CFE-2E4A-AA24-E8F3D318BF82}" destId="{A3695636-CCB4-3B40-B139-86EA80E8F149}" srcOrd="0" destOrd="0" presId="urn:microsoft.com/office/officeart/2005/8/layout/chevron2"/>
    <dgm:cxn modelId="{7E8B72B3-F39D-264E-B3C8-27CD0D1F7AAA}" type="presParOf" srcId="{ACEE6351-0CFE-2E4A-AA24-E8F3D318BF82}" destId="{21121CAF-E2F6-8C43-A518-C85707B6277C}" srcOrd="1" destOrd="0" presId="urn:microsoft.com/office/officeart/2005/8/layout/chevron2"/>
    <dgm:cxn modelId="{B9F421F2-CC4F-1A40-8073-EC4A7C98C59D}" type="presParOf" srcId="{67296550-0CEC-3743-8D18-EB3DC25CAE6D}" destId="{640E791A-ED20-2F4E-A4CF-1B776FE89149}" srcOrd="1" destOrd="0" presId="urn:microsoft.com/office/officeart/2005/8/layout/chevron2"/>
    <dgm:cxn modelId="{C44D9983-55AE-A340-8DDB-A5F5DD9F6A0F}" type="presParOf" srcId="{67296550-0CEC-3743-8D18-EB3DC25CAE6D}" destId="{660EE22B-3327-5548-9755-06577C81EA65}" srcOrd="2" destOrd="0" presId="urn:microsoft.com/office/officeart/2005/8/layout/chevron2"/>
    <dgm:cxn modelId="{D15B1D0E-C239-F144-892D-ED675D0073AE}" type="presParOf" srcId="{660EE22B-3327-5548-9755-06577C81EA65}" destId="{58FD8107-89EF-D847-B4D1-CF7CC59C6C72}" srcOrd="0" destOrd="0" presId="urn:microsoft.com/office/officeart/2005/8/layout/chevron2"/>
    <dgm:cxn modelId="{728B12F1-CEF2-804A-BFB4-294C6EFD1852}" type="presParOf" srcId="{660EE22B-3327-5548-9755-06577C81EA65}" destId="{8953BA90-3122-464F-AFDE-6415D6C62C6A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B63E8-48DE-8E4E-B521-6442C2036610}">
      <dsp:nvSpPr>
        <dsp:cNvPr id="0" name=""/>
        <dsp:cNvSpPr/>
      </dsp:nvSpPr>
      <dsp:spPr>
        <a:xfrm>
          <a:off x="893950" y="467279"/>
          <a:ext cx="1516891" cy="151712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3879A-3038-A44C-93AC-64BECDE36D30}">
      <dsp:nvSpPr>
        <dsp:cNvPr id="0" name=""/>
        <dsp:cNvSpPr/>
      </dsp:nvSpPr>
      <dsp:spPr>
        <a:xfrm>
          <a:off x="1231620" y="1002096"/>
          <a:ext cx="842907" cy="421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>
              <a:solidFill>
                <a:schemeClr val="bg2">
                  <a:lumMod val="50000"/>
                </a:schemeClr>
              </a:solidFill>
              <a:latin typeface="Helvetica" pitchFamily="2" charset="0"/>
            </a:rPr>
            <a:t>Ley  de acción climatica 2021</a:t>
          </a:r>
        </a:p>
      </dsp:txBody>
      <dsp:txXfrm>
        <a:off x="1231620" y="1002096"/>
        <a:ext cx="842907" cy="421352"/>
      </dsp:txXfrm>
    </dsp:sp>
    <dsp:sp modelId="{54B3050E-2784-9943-9042-C93EE362741B}">
      <dsp:nvSpPr>
        <dsp:cNvPr id="0" name=""/>
        <dsp:cNvSpPr/>
      </dsp:nvSpPr>
      <dsp:spPr>
        <a:xfrm>
          <a:off x="455209" y="1507136"/>
          <a:ext cx="1516891" cy="151712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DA713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73023-F7B4-9C46-81C7-64ECF39DC327}">
      <dsp:nvSpPr>
        <dsp:cNvPr id="0" name=""/>
        <dsp:cNvSpPr/>
      </dsp:nvSpPr>
      <dsp:spPr>
        <a:xfrm>
          <a:off x="1181114" y="2809635"/>
          <a:ext cx="972419" cy="637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>
              <a:solidFill>
                <a:schemeClr val="bg2">
                  <a:lumMod val="50000"/>
                </a:schemeClr>
              </a:solidFill>
              <a:latin typeface="Helvetica" pitchFamily="2" charset="0"/>
            </a:rPr>
            <a:t>Catalizador 4. Transformación productiva, internacionalización y acción climática</a:t>
          </a:r>
          <a:endParaRPr lang="es-MX" sz="800" kern="1200" dirty="0">
            <a:solidFill>
              <a:schemeClr val="bg2">
                <a:lumMod val="50000"/>
              </a:schemeClr>
            </a:solidFill>
            <a:latin typeface="Helvetica" pitchFamily="2" charset="0"/>
          </a:endParaRPr>
        </a:p>
      </dsp:txBody>
      <dsp:txXfrm>
        <a:off x="1181114" y="2809635"/>
        <a:ext cx="972419" cy="637009"/>
      </dsp:txXfrm>
    </dsp:sp>
    <dsp:sp modelId="{08EC5644-2E41-C849-A085-6E4CE776133B}">
      <dsp:nvSpPr>
        <dsp:cNvPr id="0" name=""/>
        <dsp:cNvSpPr/>
      </dsp:nvSpPr>
      <dsp:spPr>
        <a:xfrm>
          <a:off x="984483" y="2483149"/>
          <a:ext cx="1303244" cy="130376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DA713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8558D-8F94-3345-91E7-C3E0DCB2CECC}">
      <dsp:nvSpPr>
        <dsp:cNvPr id="0" name=""/>
        <dsp:cNvSpPr/>
      </dsp:nvSpPr>
      <dsp:spPr>
        <a:xfrm>
          <a:off x="859582" y="2008837"/>
          <a:ext cx="759813" cy="421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b="1" kern="1200" dirty="0">
              <a:solidFill>
                <a:schemeClr val="bg2">
                  <a:lumMod val="50000"/>
                </a:schemeClr>
              </a:solidFill>
              <a:latin typeface="Helvetica" pitchFamily="2" charset="0"/>
            </a:rPr>
            <a:t>Plan Nacional de Desarrollo </a:t>
          </a:r>
          <a:r>
            <a:rPr lang="es-MX" sz="800" kern="1200" dirty="0">
              <a:solidFill>
                <a:schemeClr val="bg2">
                  <a:lumMod val="50000"/>
                </a:schemeClr>
              </a:solidFill>
              <a:latin typeface="Helvetica" pitchFamily="2" charset="0"/>
            </a:rPr>
            <a:t>2022 - 2026</a:t>
          </a:r>
        </a:p>
      </dsp:txBody>
      <dsp:txXfrm>
        <a:off x="859582" y="2008837"/>
        <a:ext cx="759813" cy="421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977A7-7739-4649-9BCE-743239144EC8}">
      <dsp:nvSpPr>
        <dsp:cNvPr id="0" name=""/>
        <dsp:cNvSpPr/>
      </dsp:nvSpPr>
      <dsp:spPr>
        <a:xfrm>
          <a:off x="2064155" y="2444"/>
          <a:ext cx="808787" cy="5257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Medio ambiental</a:t>
          </a:r>
        </a:p>
      </dsp:txBody>
      <dsp:txXfrm>
        <a:off x="2089818" y="28107"/>
        <a:ext cx="757461" cy="474385"/>
      </dsp:txXfrm>
    </dsp:sp>
    <dsp:sp modelId="{53E5243A-FAB3-AB45-90DD-D7F7A41C3435}">
      <dsp:nvSpPr>
        <dsp:cNvPr id="0" name=""/>
        <dsp:cNvSpPr/>
      </dsp:nvSpPr>
      <dsp:spPr>
        <a:xfrm>
          <a:off x="1231012" y="265300"/>
          <a:ext cx="2475073" cy="2475073"/>
        </a:xfrm>
        <a:custGeom>
          <a:avLst/>
          <a:gdLst/>
          <a:ahLst/>
          <a:cxnLst/>
          <a:rect l="0" t="0" r="0" b="0"/>
          <a:pathLst>
            <a:path>
              <a:moveTo>
                <a:pt x="1647088" y="69733"/>
              </a:moveTo>
              <a:arcTo wR="1237536" hR="1237536" stAng="17359554" swAng="149943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ED6C3-C0BC-1945-BA65-BE9F4AA6DC85}">
      <dsp:nvSpPr>
        <dsp:cNvPr id="0" name=""/>
        <dsp:cNvSpPr/>
      </dsp:nvSpPr>
      <dsp:spPr>
        <a:xfrm>
          <a:off x="3135894" y="621212"/>
          <a:ext cx="808787" cy="5257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Industrial-logístico</a:t>
          </a:r>
        </a:p>
      </dsp:txBody>
      <dsp:txXfrm>
        <a:off x="3161557" y="646875"/>
        <a:ext cx="757461" cy="474385"/>
      </dsp:txXfrm>
    </dsp:sp>
    <dsp:sp modelId="{59A70420-6637-354D-8A45-FF880CD4A30A}">
      <dsp:nvSpPr>
        <dsp:cNvPr id="0" name=""/>
        <dsp:cNvSpPr/>
      </dsp:nvSpPr>
      <dsp:spPr>
        <a:xfrm>
          <a:off x="1231012" y="265300"/>
          <a:ext cx="2475073" cy="2475073"/>
        </a:xfrm>
        <a:custGeom>
          <a:avLst/>
          <a:gdLst/>
          <a:ahLst/>
          <a:cxnLst/>
          <a:rect l="0" t="0" r="0" b="0"/>
          <a:pathLst>
            <a:path>
              <a:moveTo>
                <a:pt x="2424817" y="888447"/>
              </a:moveTo>
              <a:arcTo wR="1237536" hR="1237536" stAng="20616923" swAng="1966154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706D8-7467-5C4A-BB04-C5D6279DDB3F}">
      <dsp:nvSpPr>
        <dsp:cNvPr id="0" name=""/>
        <dsp:cNvSpPr/>
      </dsp:nvSpPr>
      <dsp:spPr>
        <a:xfrm>
          <a:off x="3135894" y="1858749"/>
          <a:ext cx="808787" cy="5257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Tecnológico</a:t>
          </a:r>
        </a:p>
      </dsp:txBody>
      <dsp:txXfrm>
        <a:off x="3161557" y="1884412"/>
        <a:ext cx="757461" cy="474385"/>
      </dsp:txXfrm>
    </dsp:sp>
    <dsp:sp modelId="{AB4F3033-9C65-6241-963D-9D8EC6B4D091}">
      <dsp:nvSpPr>
        <dsp:cNvPr id="0" name=""/>
        <dsp:cNvSpPr/>
      </dsp:nvSpPr>
      <dsp:spPr>
        <a:xfrm>
          <a:off x="1231012" y="265300"/>
          <a:ext cx="2475073" cy="2475073"/>
        </a:xfrm>
        <a:custGeom>
          <a:avLst/>
          <a:gdLst/>
          <a:ahLst/>
          <a:cxnLst/>
          <a:rect l="0" t="0" r="0" b="0"/>
          <a:pathLst>
            <a:path>
              <a:moveTo>
                <a:pt x="2102105" y="2122985"/>
              </a:moveTo>
              <a:arcTo wR="1237536" hR="1237536" stAng="2741015" swAng="149943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8F934-9F0C-6041-B1E3-64C49DBE71BB}">
      <dsp:nvSpPr>
        <dsp:cNvPr id="0" name=""/>
        <dsp:cNvSpPr/>
      </dsp:nvSpPr>
      <dsp:spPr>
        <a:xfrm>
          <a:off x="2064155" y="2477517"/>
          <a:ext cx="808787" cy="5257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Social</a:t>
          </a:r>
        </a:p>
      </dsp:txBody>
      <dsp:txXfrm>
        <a:off x="2089818" y="2503180"/>
        <a:ext cx="757461" cy="474385"/>
      </dsp:txXfrm>
    </dsp:sp>
    <dsp:sp modelId="{087800C1-5F9E-AB43-8614-FF31256CA586}">
      <dsp:nvSpPr>
        <dsp:cNvPr id="0" name=""/>
        <dsp:cNvSpPr/>
      </dsp:nvSpPr>
      <dsp:spPr>
        <a:xfrm>
          <a:off x="1231012" y="265300"/>
          <a:ext cx="2475073" cy="2475073"/>
        </a:xfrm>
        <a:custGeom>
          <a:avLst/>
          <a:gdLst/>
          <a:ahLst/>
          <a:cxnLst/>
          <a:rect l="0" t="0" r="0" b="0"/>
          <a:pathLst>
            <a:path>
              <a:moveTo>
                <a:pt x="827985" y="2405340"/>
              </a:moveTo>
              <a:arcTo wR="1237536" hR="1237536" stAng="6559554" swAng="149943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849BAB-8FBF-6B40-AB86-2E983F7A8630}">
      <dsp:nvSpPr>
        <dsp:cNvPr id="0" name=""/>
        <dsp:cNvSpPr/>
      </dsp:nvSpPr>
      <dsp:spPr>
        <a:xfrm>
          <a:off x="992417" y="1858749"/>
          <a:ext cx="808787" cy="5257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Económico</a:t>
          </a:r>
        </a:p>
      </dsp:txBody>
      <dsp:txXfrm>
        <a:off x="1018080" y="1884412"/>
        <a:ext cx="757461" cy="474385"/>
      </dsp:txXfrm>
    </dsp:sp>
    <dsp:sp modelId="{51EEB108-0005-8241-B765-F7E5AEAA137A}">
      <dsp:nvSpPr>
        <dsp:cNvPr id="0" name=""/>
        <dsp:cNvSpPr/>
      </dsp:nvSpPr>
      <dsp:spPr>
        <a:xfrm>
          <a:off x="1231012" y="265300"/>
          <a:ext cx="2475073" cy="2475073"/>
        </a:xfrm>
        <a:custGeom>
          <a:avLst/>
          <a:gdLst/>
          <a:ahLst/>
          <a:cxnLst/>
          <a:rect l="0" t="0" r="0" b="0"/>
          <a:pathLst>
            <a:path>
              <a:moveTo>
                <a:pt x="50256" y="1586626"/>
              </a:moveTo>
              <a:arcTo wR="1237536" hR="1237536" stAng="9816923" swAng="1966154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78FB6-E6AE-AC40-B04C-E0ADA63B90E8}">
      <dsp:nvSpPr>
        <dsp:cNvPr id="0" name=""/>
        <dsp:cNvSpPr/>
      </dsp:nvSpPr>
      <dsp:spPr>
        <a:xfrm>
          <a:off x="992417" y="621212"/>
          <a:ext cx="808787" cy="5257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Jurídico- político</a:t>
          </a:r>
        </a:p>
      </dsp:txBody>
      <dsp:txXfrm>
        <a:off x="1018080" y="646875"/>
        <a:ext cx="757461" cy="474385"/>
      </dsp:txXfrm>
    </dsp:sp>
    <dsp:sp modelId="{815D81BE-C497-6D42-A461-64024DB9F50A}">
      <dsp:nvSpPr>
        <dsp:cNvPr id="0" name=""/>
        <dsp:cNvSpPr/>
      </dsp:nvSpPr>
      <dsp:spPr>
        <a:xfrm>
          <a:off x="1231012" y="265300"/>
          <a:ext cx="2475073" cy="2475073"/>
        </a:xfrm>
        <a:custGeom>
          <a:avLst/>
          <a:gdLst/>
          <a:ahLst/>
          <a:cxnLst/>
          <a:rect l="0" t="0" r="0" b="0"/>
          <a:pathLst>
            <a:path>
              <a:moveTo>
                <a:pt x="372968" y="352088"/>
              </a:moveTo>
              <a:arcTo wR="1237536" hR="1237536" stAng="13541015" swAng="149943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7CB8A-E174-A24B-82E1-99DD984B89AD}">
      <dsp:nvSpPr>
        <dsp:cNvPr id="0" name=""/>
        <dsp:cNvSpPr/>
      </dsp:nvSpPr>
      <dsp:spPr>
        <a:xfrm>
          <a:off x="3563" y="24042"/>
          <a:ext cx="990023" cy="9900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rPr>
            <a:t>PÚBLICO</a:t>
          </a:r>
        </a:p>
      </dsp:txBody>
      <dsp:txXfrm>
        <a:off x="148549" y="169028"/>
        <a:ext cx="700051" cy="700051"/>
      </dsp:txXfrm>
    </dsp:sp>
    <dsp:sp modelId="{229F6467-3101-9A4F-8324-6BEFDCD952A3}">
      <dsp:nvSpPr>
        <dsp:cNvPr id="0" name=""/>
        <dsp:cNvSpPr/>
      </dsp:nvSpPr>
      <dsp:spPr>
        <a:xfrm>
          <a:off x="1073976" y="231947"/>
          <a:ext cx="574213" cy="574213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b="1" kern="1200">
            <a:latin typeface="Century Gothic" panose="020B0502020202020204" pitchFamily="34" charset="0"/>
          </a:endParaRPr>
        </a:p>
      </dsp:txBody>
      <dsp:txXfrm>
        <a:off x="1150088" y="451526"/>
        <a:ext cx="421989" cy="135055"/>
      </dsp:txXfrm>
    </dsp:sp>
    <dsp:sp modelId="{F9767557-5D6A-9B45-BCF1-6087DEEBBDFB}">
      <dsp:nvSpPr>
        <dsp:cNvPr id="0" name=""/>
        <dsp:cNvSpPr/>
      </dsp:nvSpPr>
      <dsp:spPr>
        <a:xfrm>
          <a:off x="1728579" y="24042"/>
          <a:ext cx="990023" cy="9900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PRIVADO</a:t>
          </a:r>
        </a:p>
      </dsp:txBody>
      <dsp:txXfrm>
        <a:off x="1873565" y="169028"/>
        <a:ext cx="700051" cy="700051"/>
      </dsp:txXfrm>
    </dsp:sp>
    <dsp:sp modelId="{115C8507-6096-1149-A418-2DBFE459A8C8}">
      <dsp:nvSpPr>
        <dsp:cNvPr id="0" name=""/>
        <dsp:cNvSpPr/>
      </dsp:nvSpPr>
      <dsp:spPr>
        <a:xfrm>
          <a:off x="2798992" y="231947"/>
          <a:ext cx="574213" cy="574213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>
        <a:off x="2875104" y="451526"/>
        <a:ext cx="421989" cy="135055"/>
      </dsp:txXfrm>
    </dsp:sp>
    <dsp:sp modelId="{F7E297BB-82EA-D242-A20C-47ADCD594AE0}">
      <dsp:nvSpPr>
        <dsp:cNvPr id="0" name=""/>
        <dsp:cNvSpPr/>
      </dsp:nvSpPr>
      <dsp:spPr>
        <a:xfrm>
          <a:off x="3453596" y="24042"/>
          <a:ext cx="990023" cy="9900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rPr>
            <a:t>COM. INTER/NAL</a:t>
          </a:r>
        </a:p>
      </dsp:txBody>
      <dsp:txXfrm>
        <a:off x="3598582" y="169028"/>
        <a:ext cx="700051" cy="700051"/>
      </dsp:txXfrm>
    </dsp:sp>
    <dsp:sp modelId="{A42C5C35-D827-BC4C-B0AE-AEC49FBDF348}">
      <dsp:nvSpPr>
        <dsp:cNvPr id="0" name=""/>
        <dsp:cNvSpPr/>
      </dsp:nvSpPr>
      <dsp:spPr>
        <a:xfrm>
          <a:off x="4524009" y="231947"/>
          <a:ext cx="574213" cy="574213"/>
        </a:xfrm>
        <a:prstGeom prst="mathEqual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b="1" kern="1200">
            <a:latin typeface="Century Gothic" panose="020B0502020202020204" pitchFamily="34" charset="0"/>
          </a:endParaRPr>
        </a:p>
      </dsp:txBody>
      <dsp:txXfrm>
        <a:off x="4600121" y="350235"/>
        <a:ext cx="421989" cy="337637"/>
      </dsp:txXfrm>
    </dsp:sp>
    <dsp:sp modelId="{0660B55F-5E4D-094E-9973-B0B82EFE417F}">
      <dsp:nvSpPr>
        <dsp:cNvPr id="0" name=""/>
        <dsp:cNvSpPr/>
      </dsp:nvSpPr>
      <dsp:spPr>
        <a:xfrm>
          <a:off x="5178612" y="24042"/>
          <a:ext cx="990023" cy="9900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rPr>
            <a:t>SINERGIA</a:t>
          </a:r>
        </a:p>
      </dsp:txBody>
      <dsp:txXfrm>
        <a:off x="5323598" y="169028"/>
        <a:ext cx="700051" cy="7000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0CB50-F9A2-E847-8357-1CEFF36C93B1}">
      <dsp:nvSpPr>
        <dsp:cNvPr id="0" name=""/>
        <dsp:cNvSpPr/>
      </dsp:nvSpPr>
      <dsp:spPr>
        <a:xfrm>
          <a:off x="-3571675" y="-548936"/>
          <a:ext cx="4257969" cy="4257969"/>
        </a:xfrm>
        <a:prstGeom prst="blockArc">
          <a:avLst>
            <a:gd name="adj1" fmla="val 18900000"/>
            <a:gd name="adj2" fmla="val 2700000"/>
            <a:gd name="adj3" fmla="val 507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0F859-E8CF-6247-B00C-733BB352C42B}">
      <dsp:nvSpPr>
        <dsp:cNvPr id="0" name=""/>
        <dsp:cNvSpPr/>
      </dsp:nvSpPr>
      <dsp:spPr>
        <a:xfrm>
          <a:off x="359789" y="242948"/>
          <a:ext cx="3837571" cy="486149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88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2. Marco institucional</a:t>
          </a:r>
        </a:p>
      </dsp:txBody>
      <dsp:txXfrm>
        <a:off x="359789" y="242948"/>
        <a:ext cx="3837571" cy="486149"/>
      </dsp:txXfrm>
    </dsp:sp>
    <dsp:sp modelId="{AE4DF8ED-B92E-0E42-B816-7B900C82B610}">
      <dsp:nvSpPr>
        <dsp:cNvPr id="0" name=""/>
        <dsp:cNvSpPr/>
      </dsp:nvSpPr>
      <dsp:spPr>
        <a:xfrm>
          <a:off x="55946" y="182179"/>
          <a:ext cx="607686" cy="6076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BE00A-B21F-304A-97BC-D8DEDC275BF9}">
      <dsp:nvSpPr>
        <dsp:cNvPr id="0" name=""/>
        <dsp:cNvSpPr/>
      </dsp:nvSpPr>
      <dsp:spPr>
        <a:xfrm>
          <a:off x="638510" y="972298"/>
          <a:ext cx="3558851" cy="486149"/>
        </a:xfrm>
        <a:prstGeom prst="rect">
          <a:avLst/>
        </a:prstGeom>
        <a:solidFill>
          <a:srgbClr val="F65F0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88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3. Financiación y Alianzas</a:t>
          </a:r>
        </a:p>
      </dsp:txBody>
      <dsp:txXfrm>
        <a:off x="638510" y="972298"/>
        <a:ext cx="3558851" cy="486149"/>
      </dsp:txXfrm>
    </dsp:sp>
    <dsp:sp modelId="{B1AAF140-C563-DE4E-9D72-E787467B8722}">
      <dsp:nvSpPr>
        <dsp:cNvPr id="0" name=""/>
        <dsp:cNvSpPr/>
      </dsp:nvSpPr>
      <dsp:spPr>
        <a:xfrm>
          <a:off x="334667" y="911529"/>
          <a:ext cx="607686" cy="6076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9D750-01AC-C84A-9513-06B9C2562F79}">
      <dsp:nvSpPr>
        <dsp:cNvPr id="0" name=""/>
        <dsp:cNvSpPr/>
      </dsp:nvSpPr>
      <dsp:spPr>
        <a:xfrm>
          <a:off x="638510" y="1701648"/>
          <a:ext cx="3558851" cy="486149"/>
        </a:xfrm>
        <a:prstGeom prst="rect">
          <a:avLst/>
        </a:prstGeom>
        <a:solidFill>
          <a:srgbClr val="DA723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88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4. Alistamiento y Anclaje</a:t>
          </a:r>
        </a:p>
      </dsp:txBody>
      <dsp:txXfrm>
        <a:off x="638510" y="1701648"/>
        <a:ext cx="3558851" cy="486149"/>
      </dsp:txXfrm>
    </dsp:sp>
    <dsp:sp modelId="{A01FFBE5-0771-9140-8079-A8D0CD8E107D}">
      <dsp:nvSpPr>
        <dsp:cNvPr id="0" name=""/>
        <dsp:cNvSpPr/>
      </dsp:nvSpPr>
      <dsp:spPr>
        <a:xfrm>
          <a:off x="334667" y="1640879"/>
          <a:ext cx="607686" cy="6076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5E0901-E5C5-2A42-A0B0-82E5DB6CD362}">
      <dsp:nvSpPr>
        <dsp:cNvPr id="0" name=""/>
        <dsp:cNvSpPr/>
      </dsp:nvSpPr>
      <dsp:spPr>
        <a:xfrm>
          <a:off x="359789" y="2430998"/>
          <a:ext cx="3837571" cy="486149"/>
        </a:xfrm>
        <a:prstGeom prst="rect">
          <a:avLst/>
        </a:prstGeom>
        <a:solidFill>
          <a:srgbClr val="ED7D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88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5.</a:t>
          </a:r>
          <a:r>
            <a:rPr lang="es-ES" sz="2000" kern="1200" baseline="0" dirty="0"/>
            <a:t> Experiencia territorial</a:t>
          </a:r>
          <a:endParaRPr lang="es-ES" sz="2000" kern="1200" dirty="0"/>
        </a:p>
      </dsp:txBody>
      <dsp:txXfrm>
        <a:off x="359789" y="2430998"/>
        <a:ext cx="3837571" cy="486149"/>
      </dsp:txXfrm>
    </dsp:sp>
    <dsp:sp modelId="{0BB497F6-F52D-8E41-813E-F16E1E97CEE8}">
      <dsp:nvSpPr>
        <dsp:cNvPr id="0" name=""/>
        <dsp:cNvSpPr/>
      </dsp:nvSpPr>
      <dsp:spPr>
        <a:xfrm>
          <a:off x="55946" y="2370230"/>
          <a:ext cx="607686" cy="6076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57384-D610-6449-90B2-B90DAF346522}">
      <dsp:nvSpPr>
        <dsp:cNvPr id="0" name=""/>
        <dsp:cNvSpPr/>
      </dsp:nvSpPr>
      <dsp:spPr>
        <a:xfrm>
          <a:off x="1849866" y="1625"/>
          <a:ext cx="3907751" cy="45968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Mesa técnica</a:t>
          </a:r>
        </a:p>
      </dsp:txBody>
      <dsp:txXfrm>
        <a:off x="1863330" y="15089"/>
        <a:ext cx="3880823" cy="432760"/>
      </dsp:txXfrm>
    </dsp:sp>
    <dsp:sp modelId="{FA430717-2AE3-D24E-9C2D-FD7622B600B0}">
      <dsp:nvSpPr>
        <dsp:cNvPr id="0" name=""/>
        <dsp:cNvSpPr/>
      </dsp:nvSpPr>
      <dsp:spPr>
        <a:xfrm>
          <a:off x="1849866" y="544058"/>
          <a:ext cx="459688" cy="459688"/>
        </a:xfrm>
        <a:prstGeom prst="roundRect">
          <a:avLst>
            <a:gd name="adj" fmla="val 1667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3A36B-2057-CA4C-ABC2-8F088A8BC69F}">
      <dsp:nvSpPr>
        <dsp:cNvPr id="0" name=""/>
        <dsp:cNvSpPr/>
      </dsp:nvSpPr>
      <dsp:spPr>
        <a:xfrm>
          <a:off x="2337137" y="544058"/>
          <a:ext cx="3420480" cy="459688"/>
        </a:xfrm>
        <a:prstGeom prst="roundRect">
          <a:avLst>
            <a:gd name="adj" fmla="val 166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Speaker inicial- Academia</a:t>
          </a:r>
        </a:p>
      </dsp:txBody>
      <dsp:txXfrm>
        <a:off x="2359581" y="566502"/>
        <a:ext cx="3375592" cy="414800"/>
      </dsp:txXfrm>
    </dsp:sp>
    <dsp:sp modelId="{92253B45-4BE0-2248-A064-375E96F80F17}">
      <dsp:nvSpPr>
        <dsp:cNvPr id="0" name=""/>
        <dsp:cNvSpPr/>
      </dsp:nvSpPr>
      <dsp:spPr>
        <a:xfrm>
          <a:off x="1849866" y="1058909"/>
          <a:ext cx="459688" cy="459688"/>
        </a:xfrm>
        <a:prstGeom prst="roundRect">
          <a:avLst>
            <a:gd name="adj" fmla="val 16670"/>
          </a:avLst>
        </a:prstGeom>
        <a:solidFill>
          <a:schemeClr val="accent2">
            <a:shade val="80000"/>
            <a:hueOff val="-96283"/>
            <a:satOff val="2033"/>
            <a:lumOff val="54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502E1-28D7-A94D-95CA-BA941F6C4037}">
      <dsp:nvSpPr>
        <dsp:cNvPr id="0" name=""/>
        <dsp:cNvSpPr/>
      </dsp:nvSpPr>
      <dsp:spPr>
        <a:xfrm>
          <a:off x="2337137" y="1058909"/>
          <a:ext cx="3420480" cy="459688"/>
        </a:xfrm>
        <a:prstGeom prst="roundRect">
          <a:avLst>
            <a:gd name="adj" fmla="val 16670"/>
          </a:avLst>
        </a:prstGeom>
        <a:solidFill>
          <a:schemeClr val="accent2">
            <a:shade val="80000"/>
            <a:hueOff val="-96283"/>
            <a:satOff val="2033"/>
            <a:lumOff val="54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Exposición actores Eje temático 1</a:t>
          </a:r>
        </a:p>
      </dsp:txBody>
      <dsp:txXfrm>
        <a:off x="2359581" y="1081353"/>
        <a:ext cx="3375592" cy="414800"/>
      </dsp:txXfrm>
    </dsp:sp>
    <dsp:sp modelId="{42F742CC-1F81-6142-9818-C447D00B41DF}">
      <dsp:nvSpPr>
        <dsp:cNvPr id="0" name=""/>
        <dsp:cNvSpPr/>
      </dsp:nvSpPr>
      <dsp:spPr>
        <a:xfrm>
          <a:off x="1849866" y="1573761"/>
          <a:ext cx="459688" cy="459688"/>
        </a:xfrm>
        <a:prstGeom prst="roundRect">
          <a:avLst>
            <a:gd name="adj" fmla="val 16670"/>
          </a:avLst>
        </a:prstGeom>
        <a:solidFill>
          <a:schemeClr val="accent2">
            <a:shade val="80000"/>
            <a:hueOff val="-192566"/>
            <a:satOff val="4066"/>
            <a:lumOff val="108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FF13D-9275-A24B-B676-F8980802B412}">
      <dsp:nvSpPr>
        <dsp:cNvPr id="0" name=""/>
        <dsp:cNvSpPr/>
      </dsp:nvSpPr>
      <dsp:spPr>
        <a:xfrm>
          <a:off x="2337137" y="1573761"/>
          <a:ext cx="3420480" cy="459688"/>
        </a:xfrm>
        <a:prstGeom prst="roundRect">
          <a:avLst>
            <a:gd name="adj" fmla="val 16670"/>
          </a:avLst>
        </a:prstGeom>
        <a:solidFill>
          <a:schemeClr val="accent2">
            <a:shade val="80000"/>
            <a:hueOff val="-192566"/>
            <a:satOff val="4066"/>
            <a:lumOff val="108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Preguntas y discusión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Eje temático 1 </a:t>
          </a:r>
        </a:p>
      </dsp:txBody>
      <dsp:txXfrm>
        <a:off x="2359581" y="1596205"/>
        <a:ext cx="3375592" cy="414800"/>
      </dsp:txXfrm>
    </dsp:sp>
    <dsp:sp modelId="{02FF431D-84E9-584F-9C05-FF93E577308F}">
      <dsp:nvSpPr>
        <dsp:cNvPr id="0" name=""/>
        <dsp:cNvSpPr/>
      </dsp:nvSpPr>
      <dsp:spPr>
        <a:xfrm>
          <a:off x="1849866" y="2088612"/>
          <a:ext cx="459688" cy="459688"/>
        </a:xfrm>
        <a:prstGeom prst="roundRect">
          <a:avLst>
            <a:gd name="adj" fmla="val 16670"/>
          </a:avLst>
        </a:prstGeom>
        <a:solidFill>
          <a:schemeClr val="accent2">
            <a:shade val="80000"/>
            <a:hueOff val="-288849"/>
            <a:satOff val="6100"/>
            <a:lumOff val="162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B177F9-038A-9148-9ED6-E5AAF5D50BC8}">
      <dsp:nvSpPr>
        <dsp:cNvPr id="0" name=""/>
        <dsp:cNvSpPr/>
      </dsp:nvSpPr>
      <dsp:spPr>
        <a:xfrm>
          <a:off x="2337137" y="2088612"/>
          <a:ext cx="3420480" cy="459688"/>
        </a:xfrm>
        <a:prstGeom prst="roundRect">
          <a:avLst>
            <a:gd name="adj" fmla="val 16670"/>
          </a:avLst>
        </a:prstGeom>
        <a:solidFill>
          <a:schemeClr val="accent2">
            <a:shade val="80000"/>
            <a:hueOff val="-288849"/>
            <a:satOff val="6100"/>
            <a:lumOff val="162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Break</a:t>
          </a:r>
        </a:p>
      </dsp:txBody>
      <dsp:txXfrm>
        <a:off x="2359581" y="2111056"/>
        <a:ext cx="3375592" cy="414800"/>
      </dsp:txXfrm>
    </dsp:sp>
    <dsp:sp modelId="{05613933-F7A3-7548-A633-C9005C1F0EC2}">
      <dsp:nvSpPr>
        <dsp:cNvPr id="0" name=""/>
        <dsp:cNvSpPr/>
      </dsp:nvSpPr>
      <dsp:spPr>
        <a:xfrm>
          <a:off x="1849866" y="2603464"/>
          <a:ext cx="459688" cy="459688"/>
        </a:xfrm>
        <a:prstGeom prst="roundRect">
          <a:avLst>
            <a:gd name="adj" fmla="val 16670"/>
          </a:avLst>
        </a:prstGeom>
        <a:solidFill>
          <a:schemeClr val="accent2">
            <a:shade val="80000"/>
            <a:hueOff val="-385132"/>
            <a:satOff val="8133"/>
            <a:lumOff val="216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734C8-663E-F64D-A229-A64F0DFCAE05}">
      <dsp:nvSpPr>
        <dsp:cNvPr id="0" name=""/>
        <dsp:cNvSpPr/>
      </dsp:nvSpPr>
      <dsp:spPr>
        <a:xfrm>
          <a:off x="2337137" y="2603464"/>
          <a:ext cx="3420480" cy="459688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Exposición actores Eje temático 2</a:t>
          </a:r>
        </a:p>
      </dsp:txBody>
      <dsp:txXfrm>
        <a:off x="2359581" y="2625908"/>
        <a:ext cx="3375592" cy="414800"/>
      </dsp:txXfrm>
    </dsp:sp>
    <dsp:sp modelId="{A7C20E77-AC90-234D-8511-FECC31BF4A2D}">
      <dsp:nvSpPr>
        <dsp:cNvPr id="0" name=""/>
        <dsp:cNvSpPr/>
      </dsp:nvSpPr>
      <dsp:spPr>
        <a:xfrm>
          <a:off x="1849866" y="3118315"/>
          <a:ext cx="459688" cy="459688"/>
        </a:xfrm>
        <a:prstGeom prst="roundRect">
          <a:avLst>
            <a:gd name="adj" fmla="val 16670"/>
          </a:avLst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CBDD8-9B91-A344-AD79-F7D78CE2CD88}">
      <dsp:nvSpPr>
        <dsp:cNvPr id="0" name=""/>
        <dsp:cNvSpPr/>
      </dsp:nvSpPr>
      <dsp:spPr>
        <a:xfrm>
          <a:off x="2337137" y="3118315"/>
          <a:ext cx="3420480" cy="459688"/>
        </a:xfrm>
        <a:prstGeom prst="roundRect">
          <a:avLst>
            <a:gd name="adj" fmla="val 166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Preguntas y discusión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Eje temático 2 </a:t>
          </a:r>
        </a:p>
      </dsp:txBody>
      <dsp:txXfrm>
        <a:off x="2359581" y="3140759"/>
        <a:ext cx="3375592" cy="4148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95636-CCB4-3B40-B139-86EA80E8F149}">
      <dsp:nvSpPr>
        <dsp:cNvPr id="0" name=""/>
        <dsp:cNvSpPr/>
      </dsp:nvSpPr>
      <dsp:spPr>
        <a:xfrm rot="5400000">
          <a:off x="-249646" y="278788"/>
          <a:ext cx="1858592" cy="1301014"/>
        </a:xfrm>
        <a:prstGeom prst="chevron">
          <a:avLst/>
        </a:prstGeom>
        <a:solidFill>
          <a:srgbClr val="DA723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latin typeface="Century Gothic" panose="020B0502020202020204" pitchFamily="34" charset="0"/>
            </a:rPr>
            <a:t>Logístico</a:t>
          </a:r>
          <a:r>
            <a:rPr lang="es-ES" sz="1700" kern="1200" dirty="0"/>
            <a:t> </a:t>
          </a:r>
        </a:p>
      </dsp:txBody>
      <dsp:txXfrm rot="-5400000">
        <a:off x="29143" y="650506"/>
        <a:ext cx="1301014" cy="557578"/>
      </dsp:txXfrm>
    </dsp:sp>
    <dsp:sp modelId="{21121CAF-E2F6-8C43-A518-C85707B6277C}">
      <dsp:nvSpPr>
        <dsp:cNvPr id="0" name=""/>
        <dsp:cNvSpPr/>
      </dsp:nvSpPr>
      <dsp:spPr>
        <a:xfrm rot="5400000">
          <a:off x="3061123" y="-1758941"/>
          <a:ext cx="1208084" cy="4728303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D8107-89EF-D847-B4D1-CF7CC59C6C72}">
      <dsp:nvSpPr>
        <dsp:cNvPr id="0" name=""/>
        <dsp:cNvSpPr/>
      </dsp:nvSpPr>
      <dsp:spPr>
        <a:xfrm rot="5400000">
          <a:off x="-278788" y="1848214"/>
          <a:ext cx="1858592" cy="1301014"/>
        </a:xfrm>
        <a:prstGeom prst="chevron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latin typeface="Century Gothic" panose="020B0502020202020204" pitchFamily="34" charset="0"/>
            </a:rPr>
            <a:t>Conceptual</a:t>
          </a:r>
        </a:p>
      </dsp:txBody>
      <dsp:txXfrm rot="-5400000">
        <a:off x="1" y="2219932"/>
        <a:ext cx="1301014" cy="557578"/>
      </dsp:txXfrm>
    </dsp:sp>
    <dsp:sp modelId="{8953BA90-3122-464F-AFDE-6415D6C62C6A}">
      <dsp:nvSpPr>
        <dsp:cNvPr id="0" name=""/>
        <dsp:cNvSpPr/>
      </dsp:nvSpPr>
      <dsp:spPr>
        <a:xfrm rot="5400000">
          <a:off x="3061123" y="-190683"/>
          <a:ext cx="1208084" cy="4728303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3/11/2023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BC9B5-1075-5E44-97D4-F1D11A1529BA}" type="datetimeFigureOut">
              <a:rPr lang="es-CO" smtClean="0"/>
              <a:t>3/11/2023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EAC6C-9F52-FA4D-AF2B-DF26E13E43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714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9453E-CDFA-4CDB-A16B-AE39E40AA0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9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3/11/2023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3/11/2023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3/11/2023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3/11/2023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3/11/2023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9600" y="1917700"/>
            <a:ext cx="1727200" cy="304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514600" y="1917700"/>
            <a:ext cx="1727200" cy="304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19600" y="1917700"/>
            <a:ext cx="1727200" cy="304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324600" y="1917700"/>
            <a:ext cx="1727200" cy="304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140700" y="1917700"/>
            <a:ext cx="1727200" cy="30480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0045700" y="1917700"/>
            <a:ext cx="1727200" cy="304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6206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86207" y="671524"/>
            <a:ext cx="5070561" cy="5522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94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Drag &amp; </a:t>
            </a:r>
            <a:r>
              <a:rPr lang="en-US"/>
              <a:t>Drop Image here</a:t>
            </a:r>
            <a:endParaRPr lang="en-US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54AB1F46-2CA2-8440-8B50-CB4B8D512BCB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4BFDB766-7E58-D248-A312-7B2AC96BB5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313856B1-B501-044D-BBB6-6546A8DA5F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92238528-DCA9-CF48-B611-A7B55E41F4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DA26F552-7FC7-EC4D-B396-E6B82DCB3FE7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606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3/11/2023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53"/>
          <a:stretch/>
        </p:blipFill>
        <p:spPr>
          <a:xfrm>
            <a:off x="0" y="-298"/>
            <a:ext cx="8710863" cy="68582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276ACC1-43A0-0540-BC98-75F5775B01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81" y="2393132"/>
            <a:ext cx="2071437" cy="207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04368642-CA8F-1AFD-5E65-49E9D5ADA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3/11/2023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01892EA-2EAB-5840-A4F1-C03E65DCAE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6BBF013-0F8C-7745-B902-F87CAFADF984}"/>
              </a:ext>
            </a:extLst>
          </p:cNvPr>
          <p:cNvSpPr txBox="1"/>
          <p:nvPr userDrawn="1"/>
        </p:nvSpPr>
        <p:spPr>
          <a:xfrm>
            <a:off x="5302353" y="6639446"/>
            <a:ext cx="15872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50" b="1" dirty="0" err="1">
                <a:solidFill>
                  <a:schemeClr val="bg1"/>
                </a:solidFill>
                <a:latin typeface="Helvetica" pitchFamily="2" charset="0"/>
              </a:rPr>
              <a:t>www.aerocivil.gov.co</a:t>
            </a:r>
            <a:endParaRPr lang="es-CO" sz="105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3/11/2023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E713BEAB-98DB-0FE0-0F72-8DEED8E59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3/11/2023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3/11/2023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3/11/2023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3/11/2023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3/11/2023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6FAC-9192-436B-870E-80DDE60983C7}" type="datetimeFigureOut">
              <a:rPr lang="es-CO" smtClean="0"/>
              <a:t>3/11/2023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1.jpe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12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5.png"/><Relationship Id="rId10" Type="http://schemas.openxmlformats.org/officeDocument/2006/relationships/image" Target="../media/image39.jpeg"/><Relationship Id="rId4" Type="http://schemas.openxmlformats.org/officeDocument/2006/relationships/image" Target="../media/image44.png"/><Relationship Id="rId9" Type="http://schemas.openxmlformats.org/officeDocument/2006/relationships/image" Target="../media/image41.png"/><Relationship Id="rId1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9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11" Type="http://schemas.openxmlformats.org/officeDocument/2006/relationships/image" Target="../media/image29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png"/><Relationship Id="rId3" Type="http://schemas.openxmlformats.org/officeDocument/2006/relationships/image" Target="../media/image61.png"/><Relationship Id="rId7" Type="http://schemas.openxmlformats.org/officeDocument/2006/relationships/image" Target="../media/image54.png"/><Relationship Id="rId12" Type="http://schemas.openxmlformats.org/officeDocument/2006/relationships/image" Target="../media/image4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5" Type="http://schemas.openxmlformats.org/officeDocument/2006/relationships/image" Target="../media/image41.png"/><Relationship Id="rId10" Type="http://schemas.openxmlformats.org/officeDocument/2006/relationships/image" Target="../media/image57.png"/><Relationship Id="rId4" Type="http://schemas.openxmlformats.org/officeDocument/2006/relationships/image" Target="../media/image43.png"/><Relationship Id="rId9" Type="http://schemas.openxmlformats.org/officeDocument/2006/relationships/image" Target="../media/image55.png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png"/><Relationship Id="rId3" Type="http://schemas.openxmlformats.org/officeDocument/2006/relationships/image" Target="../media/image61.png"/><Relationship Id="rId7" Type="http://schemas.openxmlformats.org/officeDocument/2006/relationships/image" Target="../media/image54.png"/><Relationship Id="rId12" Type="http://schemas.openxmlformats.org/officeDocument/2006/relationships/image" Target="../media/image4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5" Type="http://schemas.openxmlformats.org/officeDocument/2006/relationships/image" Target="../media/image41.png"/><Relationship Id="rId10" Type="http://schemas.openxmlformats.org/officeDocument/2006/relationships/image" Target="../media/image57.png"/><Relationship Id="rId4" Type="http://schemas.openxmlformats.org/officeDocument/2006/relationships/image" Target="../media/image43.png"/><Relationship Id="rId9" Type="http://schemas.openxmlformats.org/officeDocument/2006/relationships/image" Target="../media/image55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microsoft.com/office/2007/relationships/diagramDrawing" Target="../diagrams/drawing1.xml"/><Relationship Id="rId18" Type="http://schemas.openxmlformats.org/officeDocument/2006/relationships/image" Target="../media/image21.emf"/><Relationship Id="rId3" Type="http://schemas.openxmlformats.org/officeDocument/2006/relationships/image" Target="../media/image11.jpeg"/><Relationship Id="rId21" Type="http://schemas.openxmlformats.org/officeDocument/2006/relationships/image" Target="../media/image24.png"/><Relationship Id="rId7" Type="http://schemas.openxmlformats.org/officeDocument/2006/relationships/image" Target="../media/image15.png"/><Relationship Id="rId12" Type="http://schemas.openxmlformats.org/officeDocument/2006/relationships/diagramColors" Target="../diagrams/colors1.xml"/><Relationship Id="rId17" Type="http://schemas.openxmlformats.org/officeDocument/2006/relationships/image" Target="../media/image20.svg"/><Relationship Id="rId2" Type="http://schemas.openxmlformats.org/officeDocument/2006/relationships/image" Target="../media/image10.jpeg"/><Relationship Id="rId16" Type="http://schemas.openxmlformats.org/officeDocument/2006/relationships/image" Target="../media/image19.pn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jpe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3.jpeg"/><Relationship Id="rId15" Type="http://schemas.openxmlformats.org/officeDocument/2006/relationships/image" Target="../media/image18.svg"/><Relationship Id="rId10" Type="http://schemas.openxmlformats.org/officeDocument/2006/relationships/diagramLayout" Target="../diagrams/layout1.xml"/><Relationship Id="rId19" Type="http://schemas.openxmlformats.org/officeDocument/2006/relationships/image" Target="../media/image22.png"/><Relationship Id="rId4" Type="http://schemas.openxmlformats.org/officeDocument/2006/relationships/image" Target="../media/image12.jpeg"/><Relationship Id="rId9" Type="http://schemas.openxmlformats.org/officeDocument/2006/relationships/diagramData" Target="../diagrams/data1.xml"/><Relationship Id="rId14" Type="http://schemas.openxmlformats.org/officeDocument/2006/relationships/image" Target="../media/image17.png"/><Relationship Id="rId22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5.png"/><Relationship Id="rId18" Type="http://schemas.openxmlformats.org/officeDocument/2006/relationships/diagramColors" Target="../diagrams/colors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openxmlformats.org/officeDocument/2006/relationships/diagramQuickStyle" Target="../diagrams/quickStyle4.xml"/><Relationship Id="rId2" Type="http://schemas.openxmlformats.org/officeDocument/2006/relationships/image" Target="../media/image21.emf"/><Relationship Id="rId16" Type="http://schemas.openxmlformats.org/officeDocument/2006/relationships/diagramLayout" Target="../diagrams/layout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Data" Target="../diagrams/data4.xml"/><Relationship Id="rId10" Type="http://schemas.openxmlformats.org/officeDocument/2006/relationships/diagramQuickStyle" Target="../diagrams/quickStyle3.xml"/><Relationship Id="rId19" Type="http://schemas.microsoft.com/office/2007/relationships/diagramDrawing" Target="../diagrams/drawing4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21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9" Type="http://schemas.openxmlformats.org/officeDocument/2006/relationships/image" Target="../media/image66.png"/><Relationship Id="rId21" Type="http://schemas.openxmlformats.org/officeDocument/2006/relationships/image" Target="../media/image48.png"/><Relationship Id="rId34" Type="http://schemas.openxmlformats.org/officeDocument/2006/relationships/image" Target="../media/image61.png"/><Relationship Id="rId7" Type="http://schemas.openxmlformats.org/officeDocument/2006/relationships/image" Target="../media/image34.png"/><Relationship Id="rId12" Type="http://schemas.openxmlformats.org/officeDocument/2006/relationships/image" Target="../media/image39.jpe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38" Type="http://schemas.openxmlformats.org/officeDocument/2006/relationships/image" Target="../media/image65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40" Type="http://schemas.openxmlformats.org/officeDocument/2006/relationships/image" Target="../media/image67.jpe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36" Type="http://schemas.openxmlformats.org/officeDocument/2006/relationships/image" Target="../media/image63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8" Type="http://schemas.openxmlformats.org/officeDocument/2006/relationships/image" Target="../media/image35.png"/><Relationship Id="rId3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jpeg"/><Relationship Id="rId17" Type="http://schemas.openxmlformats.org/officeDocument/2006/relationships/image" Target="../media/image54.png"/><Relationship Id="rId2" Type="http://schemas.openxmlformats.org/officeDocument/2006/relationships/image" Target="../media/image29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F3587039-876E-1037-7D0F-706744040F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94" y="2065382"/>
            <a:ext cx="840904" cy="329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Picture 16" descr="Minhacienda">
            <a:extLst>
              <a:ext uri="{FF2B5EF4-FFF2-40B4-BE49-F238E27FC236}">
                <a16:creationId xmlns:a16="http://schemas.microsoft.com/office/drawing/2014/main" id="{25266D13-55E5-8DA6-5DF5-8D12A9BC9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52" y="2732018"/>
            <a:ext cx="1146915" cy="36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rchivo:Logo Ministerio de Comercio Industria y Turismo 2022 ...">
            <a:extLst>
              <a:ext uri="{FF2B5EF4-FFF2-40B4-BE49-F238E27FC236}">
                <a16:creationId xmlns:a16="http://schemas.microsoft.com/office/drawing/2014/main" id="{15C90C87-EE6B-7032-5F68-4AF1CFC9B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8" y="3252503"/>
            <a:ext cx="1526947" cy="47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ímbolos Universidad de los Andes | Uniandes">
            <a:extLst>
              <a:ext uri="{FF2B5EF4-FFF2-40B4-BE49-F238E27FC236}">
                <a16:creationId xmlns:a16="http://schemas.microsoft.com/office/drawing/2014/main" id="{5F796FBE-353B-300B-A7F3-87849BB18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055" y="2032078"/>
            <a:ext cx="836831" cy="47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Ministerio de Minas y Energía">
            <a:extLst>
              <a:ext uri="{FF2B5EF4-FFF2-40B4-BE49-F238E27FC236}">
                <a16:creationId xmlns:a16="http://schemas.microsoft.com/office/drawing/2014/main" id="{FB9FAFBC-1DCC-596D-C67E-0BD2C641E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98" y="4066687"/>
            <a:ext cx="947641" cy="35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Banco de recursos multimedia">
            <a:extLst>
              <a:ext uri="{FF2B5EF4-FFF2-40B4-BE49-F238E27FC236}">
                <a16:creationId xmlns:a16="http://schemas.microsoft.com/office/drawing/2014/main" id="{317E282D-1CB1-FA42-ACFC-F68BFC4E7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701" y="4175751"/>
            <a:ext cx="974122" cy="24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90F1CEE-9513-7842-886C-740E37B628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018" y="2732001"/>
            <a:ext cx="870148" cy="435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12" descr="Proyecto para impulsar el “hidrógeno verde” – Hidrógeno Colombia">
            <a:extLst>
              <a:ext uri="{FF2B5EF4-FFF2-40B4-BE49-F238E27FC236}">
                <a16:creationId xmlns:a16="http://schemas.microsoft.com/office/drawing/2014/main" id="{0C618F24-3322-E735-B67A-C83D01604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118" y="3264367"/>
            <a:ext cx="890981" cy="41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La UAESP aclara: no hay sobrecostos en el contrato con Aguas de Bogotá |  Bogota.gov.co">
            <a:extLst>
              <a:ext uri="{FF2B5EF4-FFF2-40B4-BE49-F238E27FC236}">
                <a16:creationId xmlns:a16="http://schemas.microsoft.com/office/drawing/2014/main" id="{77CD84C6-FF38-3D09-0208-AA7259544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27" y="4763108"/>
            <a:ext cx="836722" cy="47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University of Washington - Wikipedia">
            <a:extLst>
              <a:ext uri="{FF2B5EF4-FFF2-40B4-BE49-F238E27FC236}">
                <a16:creationId xmlns:a16="http://schemas.microsoft.com/office/drawing/2014/main" id="{AD120277-A8B3-C3E3-C9F5-C84D7BC8E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393" y="4652344"/>
            <a:ext cx="644044" cy="64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BB92F58-0D1B-01DA-C04C-F96C777FBD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39" y="5414869"/>
            <a:ext cx="795466" cy="44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001B9AA3-6D51-73AC-5F86-F33594B2D50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698" y="5326706"/>
            <a:ext cx="628933" cy="62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6" descr="Patrocinadores - 32 - CONGRESO NACIONAL DE DISTRIBUIDORES MINORISTAS DE  COMBUSTIBLES Y ENERGÉTICOS">
            <a:extLst>
              <a:ext uri="{FF2B5EF4-FFF2-40B4-BE49-F238E27FC236}">
                <a16:creationId xmlns:a16="http://schemas.microsoft.com/office/drawing/2014/main" id="{2863E674-A12D-F2E4-AB7A-0670E6EB2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426" y="5996030"/>
            <a:ext cx="1237964" cy="5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B3D7F9F-1A07-8908-5BED-2D1BEFDE795B}"/>
              </a:ext>
            </a:extLst>
          </p:cNvPr>
          <p:cNvSpPr txBox="1"/>
          <p:nvPr/>
        </p:nvSpPr>
        <p:spPr>
          <a:xfrm>
            <a:off x="306436" y="278254"/>
            <a:ext cx="11493145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2400" b="1" dirty="0">
                <a:solidFill>
                  <a:srgbClr val="DA713E"/>
                </a:solidFill>
                <a:latin typeface="Helvetica"/>
                <a:cs typeface="Helvetica"/>
              </a:rPr>
              <a:t>MESA TÉCNICA no. 2: C</a:t>
            </a:r>
            <a:r>
              <a:rPr lang="es-ES" sz="2400" b="1" dirty="0" err="1">
                <a:solidFill>
                  <a:srgbClr val="DA713E"/>
                </a:solidFill>
                <a:latin typeface="Helvetica"/>
                <a:cs typeface="Helvetica"/>
              </a:rPr>
              <a:t>adena</a:t>
            </a:r>
            <a:r>
              <a:rPr lang="es-ES" sz="2400" b="1" dirty="0">
                <a:solidFill>
                  <a:srgbClr val="DA713E"/>
                </a:solidFill>
                <a:latin typeface="Helvetica"/>
                <a:cs typeface="Helvetica"/>
              </a:rPr>
              <a:t> de suministro de combustibles de aviación</a:t>
            </a:r>
            <a:r>
              <a:rPr lang="es-CO" sz="2400" b="1" dirty="0">
                <a:solidFill>
                  <a:srgbClr val="DA713E"/>
                </a:solidFill>
                <a:latin typeface="Helvetica"/>
                <a:cs typeface="Helvetica"/>
              </a:rPr>
              <a:t> 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5C46030-5AE4-6CED-2BFC-09872AA63F05}"/>
              </a:ext>
            </a:extLst>
          </p:cNvPr>
          <p:cNvSpPr txBox="1"/>
          <p:nvPr/>
        </p:nvSpPr>
        <p:spPr>
          <a:xfrm>
            <a:off x="3930969" y="1343158"/>
            <a:ext cx="7780061" cy="46124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indent="8890" algn="just">
              <a:lnSpc>
                <a:spcPct val="115000"/>
              </a:lnSpc>
            </a:pP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/>
                <a:ea typeface="Arial" panose="020B0604020202020204" pitchFamily="34" charset="0"/>
                <a:cs typeface="Calibri"/>
              </a:rPr>
              <a:t>Fecha: 8 de noviembre de 2023</a:t>
            </a:r>
          </a:p>
          <a:p>
            <a:pPr indent="8890" algn="just">
              <a:lnSpc>
                <a:spcPct val="115000"/>
              </a:lnSpc>
            </a:pP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Arial" panose="020B0604020202020204" pitchFamily="34" charset="0"/>
                <a:cs typeface="Calibri"/>
              </a:rPr>
              <a:t>Lugar: BID</a:t>
            </a:r>
            <a:endParaRPr lang="es-CO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Helvetica"/>
              <a:ea typeface="Arial" panose="020B0604020202020204" pitchFamily="34" charset="0"/>
              <a:cs typeface="Calibri"/>
            </a:endParaRPr>
          </a:p>
          <a:p>
            <a:pPr indent="8890" algn="just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es-ES" sz="14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/>
                <a:ea typeface="Arial" panose="020B0604020202020204" pitchFamily="34" charset="0"/>
                <a:cs typeface="Calibri"/>
              </a:rPr>
              <a:t>Participantes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/>
                <a:ea typeface="Arial" panose="020B0604020202020204" pitchFamily="34" charset="0"/>
                <a:cs typeface="Calibri"/>
              </a:rPr>
              <a:t>: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Arial" panose="020B0604020202020204" pitchFamily="34" charset="0"/>
                <a:cs typeface="Calibri"/>
              </a:rPr>
              <a:t> </a:t>
            </a:r>
            <a:endParaRPr lang="es-CO" sz="1400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ea typeface="Arial" panose="020B0604020202020204" pitchFamily="34" charset="0"/>
              <a:cs typeface="Arial"/>
            </a:endParaRPr>
          </a:p>
          <a:p>
            <a:pPr indent="8890" algn="just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/>
                <a:ea typeface="Arial" panose="020B0604020202020204" pitchFamily="34" charset="0"/>
                <a:cs typeface="Calibri"/>
              </a:rPr>
              <a:t>Refinador/importador, transportador, distribuidor mayorista/minorista, operadores aéreos y de aeropuertos. Ecopetrol, Aeropuerto El Dorado, Copec y otros distribuidores de combustibles de aviación (</a:t>
            </a:r>
            <a:r>
              <a:rPr lang="es-ES" sz="14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/>
                <a:ea typeface="Arial" panose="020B0604020202020204" pitchFamily="34" charset="0"/>
                <a:cs typeface="Calibri"/>
              </a:rPr>
              <a:t>Chevron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/>
                <a:ea typeface="Arial" panose="020B0604020202020204" pitchFamily="34" charset="0"/>
                <a:cs typeface="Calibri"/>
              </a:rPr>
              <a:t>, </a:t>
            </a:r>
            <a:r>
              <a:rPr lang="es-ES" sz="14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/>
                <a:ea typeface="Arial" panose="020B0604020202020204" pitchFamily="34" charset="0"/>
                <a:cs typeface="Calibri"/>
              </a:rPr>
              <a:t>World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/>
                <a:ea typeface="Arial" panose="020B0604020202020204" pitchFamily="34" charset="0"/>
                <a:cs typeface="Calibri"/>
              </a:rPr>
              <a:t> fuel Energy, Terpel, Primax)</a:t>
            </a:r>
          </a:p>
          <a:p>
            <a:pPr indent="8890" algn="just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endParaRPr lang="es-CO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Helvetica"/>
              <a:ea typeface="Arial" panose="020B0604020202020204" pitchFamily="34" charset="0"/>
              <a:cs typeface="Calibri"/>
            </a:endParaRP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/>
                <a:ea typeface="Arial" panose="020B0604020202020204" pitchFamily="34" charset="0"/>
                <a:cs typeface="Calibri"/>
              </a:rPr>
              <a:t>Eje temático1:</a:t>
            </a: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Arial" panose="020B0604020202020204" pitchFamily="34" charset="0"/>
                <a:cs typeface="Calibri"/>
              </a:rPr>
              <a:t> </a:t>
            </a:r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Arial" panose="020B0604020202020204" pitchFamily="34" charset="0"/>
                <a:cs typeface="Calibri"/>
              </a:rPr>
              <a:t>Cadena de suministro de combustibles actual: Retos y Oportunidades</a:t>
            </a:r>
            <a:endParaRPr lang="es-CO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Helvetica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/>
                <a:ea typeface="Arial" panose="020B0604020202020204" pitchFamily="34" charset="0"/>
                <a:cs typeface="Calibri"/>
              </a:rPr>
              <a:t>Eje temático2:</a:t>
            </a: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Arial" panose="020B0604020202020204" pitchFamily="34" charset="0"/>
                <a:cs typeface="Calibri"/>
              </a:rPr>
              <a:t> </a:t>
            </a:r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Arial" panose="020B0604020202020204" pitchFamily="34" charset="0"/>
                <a:cs typeface="Calibri"/>
              </a:rPr>
              <a:t>Proyección Modelo SAF en Colombia</a:t>
            </a:r>
            <a:endParaRPr lang="es-CO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Helvetica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endParaRPr lang="es-CO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Helvetica"/>
              <a:ea typeface="Arial" panose="020B0604020202020204" pitchFamily="34" charset="0"/>
              <a:cs typeface="Calibri"/>
            </a:endParaRPr>
          </a:p>
          <a:p>
            <a:pPr indent="8890" algn="just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es-ES" sz="14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/>
                <a:ea typeface="Arial" panose="020B0604020202020204" pitchFamily="34" charset="0"/>
                <a:cs typeface="Calibri"/>
              </a:rPr>
              <a:t>Temas clave:</a:t>
            </a:r>
            <a:endParaRPr lang="es-CO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Helvetica"/>
              <a:ea typeface="Arial" panose="020B0604020202020204" pitchFamily="34" charset="0"/>
              <a:cs typeface="Calibri"/>
            </a:endParaRPr>
          </a:p>
          <a:p>
            <a:pPr marL="742950" lvl="1" indent="-285750" algn="just">
              <a:lnSpc>
                <a:spcPct val="115000"/>
              </a:lnSpc>
              <a:buFont typeface="+mj-lt"/>
              <a:buAutoNum type="arabicPeriod"/>
            </a:pP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/>
                <a:ea typeface="Arial" panose="020B0604020202020204" pitchFamily="34" charset="0"/>
                <a:cs typeface="Calibri"/>
              </a:rPr>
              <a:t>Cadena de suministro actual del combustible de aviación.</a:t>
            </a:r>
            <a:endParaRPr lang="es-CO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Helvetica"/>
              <a:ea typeface="Arial" panose="020B0604020202020204" pitchFamily="34" charset="0"/>
              <a:cs typeface="Calibri"/>
            </a:endParaRPr>
          </a:p>
          <a:p>
            <a:pPr marL="742950" lvl="1" indent="-285750" algn="just">
              <a:lnSpc>
                <a:spcPct val="115000"/>
              </a:lnSpc>
              <a:buFont typeface="+mj-lt"/>
              <a:buAutoNum type="arabicPeriod"/>
            </a:pP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/>
                <a:ea typeface="Arial" panose="020B0604020202020204" pitchFamily="34" charset="0"/>
                <a:cs typeface="Calibri"/>
              </a:rPr>
              <a:t>Infraestructura y operaciones requeridas para abastecerse de SAF e incorporarlo en la mezcla.</a:t>
            </a:r>
            <a:endParaRPr lang="es-CO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Helvetica"/>
              <a:ea typeface="Arial" panose="020B0604020202020204" pitchFamily="34" charset="0"/>
              <a:cs typeface="Calibri"/>
            </a:endParaRPr>
          </a:p>
          <a:p>
            <a:pPr marL="742950" lvl="1" indent="-285750" algn="just">
              <a:lnSpc>
                <a:spcPct val="115000"/>
              </a:lnSpc>
              <a:buFont typeface="+mj-lt"/>
              <a:buAutoNum type="arabicPeriod"/>
            </a:pP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/>
                <a:ea typeface="Arial" panose="020B0604020202020204" pitchFamily="34" charset="0"/>
                <a:cs typeface="Calibri"/>
              </a:rPr>
              <a:t>Brechas regulatorias para la gestión del SAF</a:t>
            </a:r>
            <a:endParaRPr lang="es-CO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Helvetica"/>
              <a:ea typeface="Arial" panose="020B0604020202020204" pitchFamily="34" charset="0"/>
              <a:cs typeface="Calibri"/>
            </a:endParaRPr>
          </a:p>
          <a:p>
            <a:pPr algn="just">
              <a:lnSpc>
                <a:spcPct val="115000"/>
              </a:lnSpc>
            </a:pPr>
            <a:endParaRPr lang="es-CO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Helvetica"/>
              <a:ea typeface="Arial" panose="020B0604020202020204" pitchFamily="34" charset="0"/>
              <a:cs typeface="Calibri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CF81FD9-55C3-04F5-00F8-75CB411A1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741691"/>
              </p:ext>
            </p:extLst>
          </p:nvPr>
        </p:nvGraphicFramePr>
        <p:xfrm>
          <a:off x="387531" y="908143"/>
          <a:ext cx="3240558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558">
                  <a:extLst>
                    <a:ext uri="{9D8B030D-6E8A-4147-A177-3AD203B41FA5}">
                      <a16:colId xmlns:a16="http://schemas.microsoft.com/office/drawing/2014/main" val="3102311173"/>
                    </a:ext>
                  </a:extLst>
                </a:gridCol>
              </a:tblGrid>
              <a:tr h="31668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CO" sz="1800" b="1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MT2</a:t>
                      </a:r>
                      <a:endParaRPr lang="es-CO" b="1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327086"/>
                  </a:ext>
                </a:extLst>
              </a:tr>
              <a:tr h="44110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CO" sz="1400" b="0" i="0" u="none" strike="noStrike" noProof="0" dirty="0">
                          <a:solidFill>
                            <a:schemeClr val="bg1"/>
                          </a:solidFill>
                          <a:latin typeface="Helvetica"/>
                        </a:rPr>
                        <a:t>Cadena de suministro de combustibles de aviación </a:t>
                      </a:r>
                      <a:endParaRPr lang="es-CO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580402"/>
                  </a:ext>
                </a:extLst>
              </a:tr>
            </a:tbl>
          </a:graphicData>
        </a:graphic>
      </p:graphicFrame>
      <p:cxnSp>
        <p:nvCxnSpPr>
          <p:cNvPr id="13" name="Conector recto de flecha 7">
            <a:extLst>
              <a:ext uri="{FF2B5EF4-FFF2-40B4-BE49-F238E27FC236}">
                <a16:creationId xmlns:a16="http://schemas.microsoft.com/office/drawing/2014/main" id="{4882361E-A68C-AE84-0C1D-1CD3F6076424}"/>
              </a:ext>
            </a:extLst>
          </p:cNvPr>
          <p:cNvCxnSpPr>
            <a:cxnSpLocks/>
          </p:cNvCxnSpPr>
          <p:nvPr/>
        </p:nvCxnSpPr>
        <p:spPr>
          <a:xfrm>
            <a:off x="2674983" y="1711399"/>
            <a:ext cx="0" cy="200236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brir corchete 28">
            <a:extLst>
              <a:ext uri="{FF2B5EF4-FFF2-40B4-BE49-F238E27FC236}">
                <a16:creationId xmlns:a16="http://schemas.microsoft.com/office/drawing/2014/main" id="{8CC01921-5C9E-4090-9737-C708EC142383}"/>
              </a:ext>
            </a:extLst>
          </p:cNvPr>
          <p:cNvSpPr/>
          <p:nvPr/>
        </p:nvSpPr>
        <p:spPr>
          <a:xfrm>
            <a:off x="357698" y="1810870"/>
            <a:ext cx="159494" cy="458096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" name="Abrir corchete 19">
            <a:extLst>
              <a:ext uri="{FF2B5EF4-FFF2-40B4-BE49-F238E27FC236}">
                <a16:creationId xmlns:a16="http://schemas.microsoft.com/office/drawing/2014/main" id="{5AC99B44-5E47-7B1D-8EF8-920A49CDD4AE}"/>
              </a:ext>
            </a:extLst>
          </p:cNvPr>
          <p:cNvSpPr/>
          <p:nvPr/>
        </p:nvSpPr>
        <p:spPr>
          <a:xfrm flipH="1">
            <a:off x="3414388" y="1784709"/>
            <a:ext cx="134473" cy="452819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4254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>
            <a:extLst>
              <a:ext uri="{FF2B5EF4-FFF2-40B4-BE49-F238E27FC236}">
                <a16:creationId xmlns:a16="http://schemas.microsoft.com/office/drawing/2014/main" id="{F1CD7D8A-7027-A30F-51D4-DF54EF3E7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294" y="2715874"/>
            <a:ext cx="1080120" cy="24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otiza Vuelos, Paquetes, Hoteles y Carros | LATAM en Colombia">
            <a:extLst>
              <a:ext uri="{FF2B5EF4-FFF2-40B4-BE49-F238E27FC236}">
                <a16:creationId xmlns:a16="http://schemas.microsoft.com/office/drawing/2014/main" id="{8C03AA18-624D-E1BB-3B3E-4DE7C8479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8" y="2716344"/>
            <a:ext cx="948860" cy="29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41960636-24D8-ACC2-EEC0-A4207BAB7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089" y="3142690"/>
            <a:ext cx="690146" cy="41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CC5D329D-B6F9-F5BA-522A-5FB1D995E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59" y="3216125"/>
            <a:ext cx="968614" cy="26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5D427D0B-13D9-120A-C866-C5E771E1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29" y="4781662"/>
            <a:ext cx="687529" cy="78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8" descr="Ministerio de Transporte (Colombia) - Wikipedia, la enciclopedia libre">
            <a:extLst>
              <a:ext uri="{FF2B5EF4-FFF2-40B4-BE49-F238E27FC236}">
                <a16:creationId xmlns:a16="http://schemas.microsoft.com/office/drawing/2014/main" id="{681DBA1E-943B-D1E1-D93B-5A6F64DE5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441" y="3661659"/>
            <a:ext cx="1081565" cy="39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B95898E8-C164-561E-29AD-38A3B255E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724" y="1974286"/>
            <a:ext cx="733791" cy="73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Estos son los mejores aeropuertos del mundo | Expreso">
            <a:extLst>
              <a:ext uri="{FF2B5EF4-FFF2-40B4-BE49-F238E27FC236}">
                <a16:creationId xmlns:a16="http://schemas.microsoft.com/office/drawing/2014/main" id="{83128D71-4ACF-B714-9085-88254D342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613" y="4218946"/>
            <a:ext cx="1201812" cy="46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0F69C68F-CA5D-4AA8-DEFA-C645DB4F0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96" y="4257534"/>
            <a:ext cx="770180" cy="39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237553F2-7599-9544-E2DE-73201FB1023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89" y="2156241"/>
            <a:ext cx="827973" cy="323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Picture 46" descr="México, principal mercado de aviación comercial en Latinoamérica: ALTA">
            <a:extLst>
              <a:ext uri="{FF2B5EF4-FFF2-40B4-BE49-F238E27FC236}">
                <a16:creationId xmlns:a16="http://schemas.microsoft.com/office/drawing/2014/main" id="{79108BAA-3534-85CE-C8F7-37FA1BADC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744" y="5015042"/>
            <a:ext cx="651076" cy="36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>
            <a:extLst>
              <a:ext uri="{FF2B5EF4-FFF2-40B4-BE49-F238E27FC236}">
                <a16:creationId xmlns:a16="http://schemas.microsoft.com/office/drawing/2014/main" id="{2BF2642D-FC07-F353-928E-9A13D45D8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8" y="5872695"/>
            <a:ext cx="1383554" cy="13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Satena - EVA - Función Pública">
            <a:extLst>
              <a:ext uri="{FF2B5EF4-FFF2-40B4-BE49-F238E27FC236}">
                <a16:creationId xmlns:a16="http://schemas.microsoft.com/office/drawing/2014/main" id="{8A844E4A-F2E3-352A-5D30-1760C09EB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87" y="5609142"/>
            <a:ext cx="698514" cy="59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093AC17-56D5-6231-CAFF-FC297DD36768}"/>
              </a:ext>
            </a:extLst>
          </p:cNvPr>
          <p:cNvSpPr txBox="1"/>
          <p:nvPr/>
        </p:nvSpPr>
        <p:spPr>
          <a:xfrm>
            <a:off x="355141" y="189098"/>
            <a:ext cx="10321245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2400" b="1" dirty="0">
                <a:solidFill>
                  <a:srgbClr val="DA713E"/>
                </a:solidFill>
                <a:latin typeface="Helvetica"/>
                <a:cs typeface="Helvetica"/>
              </a:rPr>
              <a:t>MESA TÉCNICA no. 3: O</a:t>
            </a:r>
            <a:r>
              <a:rPr lang="es-ES" sz="2400" b="1" dirty="0" err="1">
                <a:solidFill>
                  <a:srgbClr val="DA713E"/>
                </a:solidFill>
                <a:latin typeface="Helvetica"/>
                <a:cs typeface="Helvetica"/>
              </a:rPr>
              <a:t>peradores</a:t>
            </a:r>
            <a:r>
              <a:rPr lang="es-ES" sz="2400" b="1" dirty="0">
                <a:solidFill>
                  <a:srgbClr val="DA713E"/>
                </a:solidFill>
                <a:latin typeface="Helvetica"/>
                <a:cs typeface="Helvetica"/>
              </a:rPr>
              <a:t> aéreos y fabricantes</a:t>
            </a:r>
            <a:endParaRPr lang="es-CO" sz="2400" b="1" dirty="0">
              <a:solidFill>
                <a:srgbClr val="DA713E"/>
              </a:solidFill>
              <a:latin typeface="Helvetica"/>
              <a:cs typeface="Helvetica"/>
            </a:endParaRPr>
          </a:p>
          <a:p>
            <a:r>
              <a:rPr lang="es-CO" sz="2400" b="1" dirty="0">
                <a:solidFill>
                  <a:srgbClr val="DA713E"/>
                </a:solidFill>
                <a:latin typeface="Helvetica" pitchFamily="2" charset="0"/>
              </a:rPr>
              <a:t>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A459BEA-7BE3-A6A5-CD03-FC7A217F4313}"/>
              </a:ext>
            </a:extLst>
          </p:cNvPr>
          <p:cNvSpPr txBox="1"/>
          <p:nvPr/>
        </p:nvSpPr>
        <p:spPr>
          <a:xfrm>
            <a:off x="3839835" y="1698001"/>
            <a:ext cx="7887974" cy="38692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S" sz="1400" b="1" dirty="0">
                <a:solidFill>
                  <a:srgbClr val="7F7F7F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Fecha: 21 de noviembre de 2023</a:t>
            </a:r>
          </a:p>
          <a:p>
            <a:pPr algn="just">
              <a:lnSpc>
                <a:spcPct val="115000"/>
              </a:lnSpc>
            </a:pPr>
            <a:r>
              <a:rPr lang="es-ES" sz="1400" b="1" dirty="0">
                <a:solidFill>
                  <a:srgbClr val="7F7F7F"/>
                </a:solidFill>
                <a:latin typeface="Helvetica"/>
                <a:ea typeface="Arial" panose="020B0604020202020204" pitchFamily="34" charset="0"/>
                <a:cs typeface="Helvetica"/>
              </a:rPr>
              <a:t>Lugar: IATA</a:t>
            </a:r>
            <a:endParaRPr lang="es-CO" sz="1400" dirty="0">
              <a:solidFill>
                <a:srgbClr val="7F7F7F"/>
              </a:solidFill>
              <a:effectLst/>
              <a:latin typeface="Helvetica"/>
              <a:ea typeface="Arial" panose="020B0604020202020204" pitchFamily="34" charset="0"/>
              <a:cs typeface="Helvetica"/>
            </a:endParaRPr>
          </a:p>
          <a:p>
            <a:pPr indent="8890" algn="just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es-ES" sz="1400" i="1" dirty="0">
                <a:solidFill>
                  <a:srgbClr val="7F7F7F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Participantes</a:t>
            </a:r>
            <a:r>
              <a:rPr lang="es-ES" sz="1400" dirty="0">
                <a:solidFill>
                  <a:srgbClr val="7F7F7F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: </a:t>
            </a:r>
            <a:endParaRPr lang="es-CO" sz="1400" dirty="0">
              <a:solidFill>
                <a:srgbClr val="7F7F7F"/>
              </a:solidFill>
              <a:effectLst/>
              <a:latin typeface="Helvetica"/>
              <a:ea typeface="Arial" panose="020B0604020202020204" pitchFamily="34" charset="0"/>
              <a:cs typeface="Helvetica"/>
            </a:endParaRPr>
          </a:p>
          <a:p>
            <a:pPr indent="8890" algn="just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es-ES" sz="1400" dirty="0">
                <a:solidFill>
                  <a:srgbClr val="7F7F7F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Aerolíneas nacionales e internacionales (Avianca, </a:t>
            </a:r>
            <a:r>
              <a:rPr lang="es-ES" sz="1400" dirty="0" err="1">
                <a:solidFill>
                  <a:srgbClr val="7F7F7F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Latam</a:t>
            </a:r>
            <a:r>
              <a:rPr lang="es-ES" sz="1400" dirty="0">
                <a:solidFill>
                  <a:srgbClr val="7F7F7F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, Air France, etc.), FAC (Fuerza Aeroespacial), fabricantes (Airbus, Boeing), gremios sectoriales (IATA, ALTA, etc.) </a:t>
            </a:r>
            <a:endParaRPr lang="es-CO" sz="1400" dirty="0">
              <a:solidFill>
                <a:srgbClr val="7F7F7F"/>
              </a:solidFill>
              <a:effectLst/>
              <a:latin typeface="Helvetica"/>
              <a:ea typeface="Arial" panose="020B0604020202020204" pitchFamily="34" charset="0"/>
              <a:cs typeface="Helvetica"/>
            </a:endParaRPr>
          </a:p>
          <a:p>
            <a:pPr indent="8890" algn="just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endParaRPr lang="es-CO" sz="1400" dirty="0">
              <a:solidFill>
                <a:srgbClr val="7F7F7F"/>
              </a:solidFill>
              <a:effectLst/>
              <a:latin typeface="Helvetica"/>
              <a:ea typeface="Arial" panose="020B0604020202020204" pitchFamily="34" charset="0"/>
              <a:cs typeface="Helvetica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400" b="1" dirty="0">
                <a:solidFill>
                  <a:srgbClr val="7F7F7F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Eje temático1: </a:t>
            </a:r>
            <a:r>
              <a:rPr lang="es-ES" sz="1400" dirty="0">
                <a:solidFill>
                  <a:srgbClr val="7F7F7F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Por definir</a:t>
            </a:r>
            <a:endParaRPr lang="es-CO" sz="1400" dirty="0">
              <a:solidFill>
                <a:srgbClr val="7F7F7F"/>
              </a:solidFill>
              <a:effectLst/>
              <a:latin typeface="Helvetica"/>
              <a:ea typeface="Arial" panose="020B0604020202020204" pitchFamily="34" charset="0"/>
              <a:cs typeface="Helvetica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400" b="1" dirty="0">
                <a:solidFill>
                  <a:srgbClr val="7F7F7F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Eje temático2: </a:t>
            </a:r>
            <a:r>
              <a:rPr lang="es-ES" sz="1400" dirty="0">
                <a:solidFill>
                  <a:srgbClr val="7F7F7F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Por definir</a:t>
            </a:r>
            <a:endParaRPr lang="es-CO" sz="1400" dirty="0">
              <a:solidFill>
                <a:srgbClr val="7F7F7F"/>
              </a:solidFill>
              <a:effectLst/>
              <a:latin typeface="Helvetica"/>
              <a:ea typeface="Arial" panose="020B0604020202020204" pitchFamily="34" charset="0"/>
              <a:cs typeface="Helvetica"/>
            </a:endParaRPr>
          </a:p>
          <a:p>
            <a:pPr indent="8890" algn="just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endParaRPr lang="es-CO" sz="1400" dirty="0">
              <a:solidFill>
                <a:srgbClr val="7F7F7F"/>
              </a:solidFill>
              <a:effectLst/>
              <a:latin typeface="Helvetica"/>
              <a:ea typeface="Arial" panose="020B0604020202020204" pitchFamily="34" charset="0"/>
              <a:cs typeface="Helvetica"/>
            </a:endParaRPr>
          </a:p>
          <a:p>
            <a:pPr indent="8890" algn="just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es-ES" sz="1400" i="1" dirty="0">
                <a:solidFill>
                  <a:srgbClr val="7F7F7F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Temas clave:</a:t>
            </a:r>
            <a:endParaRPr lang="es-CO" sz="1400" dirty="0">
              <a:solidFill>
                <a:srgbClr val="7F7F7F"/>
              </a:solidFill>
              <a:effectLst/>
              <a:latin typeface="Helvetica"/>
              <a:ea typeface="Arial" panose="020B0604020202020204" pitchFamily="34" charset="0"/>
              <a:cs typeface="Helvetica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ES" sz="1400" dirty="0">
                <a:solidFill>
                  <a:srgbClr val="7F7F7F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Metas y objetivos de descarbonización.</a:t>
            </a:r>
            <a:endParaRPr lang="es-CO" sz="1400" dirty="0">
              <a:solidFill>
                <a:srgbClr val="7F7F7F"/>
              </a:solidFill>
              <a:effectLst/>
              <a:latin typeface="Helvetica"/>
              <a:ea typeface="Arial" panose="020B0604020202020204" pitchFamily="34" charset="0"/>
              <a:cs typeface="Helvetica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ES" sz="1400" dirty="0">
                <a:solidFill>
                  <a:srgbClr val="7F7F7F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Estrategias de descarbonización para el mercado nacional e internacional. </a:t>
            </a:r>
          </a:p>
          <a:p>
            <a:pPr marL="342900" indent="-342900" algn="just">
              <a:lnSpc>
                <a:spcPct val="114999"/>
              </a:lnSpc>
              <a:buAutoNum type="arabicPeriod"/>
            </a:pPr>
            <a:endParaRPr lang="es-ES" sz="1400" dirty="0">
              <a:solidFill>
                <a:srgbClr val="7F7F7F"/>
              </a:solidFill>
              <a:latin typeface="Helvetica"/>
              <a:ea typeface="Arial" panose="020B0604020202020204" pitchFamily="34" charset="0"/>
              <a:cs typeface="Helvetica"/>
            </a:endParaRPr>
          </a:p>
        </p:txBody>
      </p:sp>
      <p:graphicFrame>
        <p:nvGraphicFramePr>
          <p:cNvPr id="37" name="Tabla 2">
            <a:extLst>
              <a:ext uri="{FF2B5EF4-FFF2-40B4-BE49-F238E27FC236}">
                <a16:creationId xmlns:a16="http://schemas.microsoft.com/office/drawing/2014/main" id="{9B4A7124-9F54-B75E-66DD-EC47AFD87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913078"/>
              </p:ext>
            </p:extLst>
          </p:nvPr>
        </p:nvGraphicFramePr>
        <p:xfrm>
          <a:off x="387531" y="908143"/>
          <a:ext cx="3240558" cy="806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558">
                  <a:extLst>
                    <a:ext uri="{9D8B030D-6E8A-4147-A177-3AD203B41FA5}">
                      <a16:colId xmlns:a16="http://schemas.microsoft.com/office/drawing/2014/main" val="3102311173"/>
                    </a:ext>
                  </a:extLst>
                </a:gridCol>
              </a:tblGrid>
              <a:tr h="31668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CO" sz="1800" b="1" i="0" u="none" strike="noStrike" noProof="0" dirty="0">
                          <a:solidFill>
                            <a:schemeClr val="bg1"/>
                          </a:solidFill>
                        </a:rPr>
                        <a:t>MT3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327086"/>
                  </a:ext>
                </a:extLst>
              </a:tr>
              <a:tr h="44110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CO" sz="1400" b="0" i="0" u="none" strike="noStrike" noProof="0" dirty="0">
                          <a:solidFill>
                            <a:schemeClr val="bg1"/>
                          </a:solidFill>
                        </a:rPr>
                        <a:t>Operadores aéreos y fabricantes </a:t>
                      </a:r>
                      <a:endParaRPr lang="en-US" dirty="0"/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580402"/>
                  </a:ext>
                </a:extLst>
              </a:tr>
            </a:tbl>
          </a:graphicData>
        </a:graphic>
      </p:graphicFrame>
      <p:cxnSp>
        <p:nvCxnSpPr>
          <p:cNvPr id="39" name="Conector recto de flecha 7">
            <a:extLst>
              <a:ext uri="{FF2B5EF4-FFF2-40B4-BE49-F238E27FC236}">
                <a16:creationId xmlns:a16="http://schemas.microsoft.com/office/drawing/2014/main" id="{1D482FF8-C6F4-2C78-0151-2B711B21446A}"/>
              </a:ext>
            </a:extLst>
          </p:cNvPr>
          <p:cNvCxnSpPr>
            <a:cxnSpLocks/>
          </p:cNvCxnSpPr>
          <p:nvPr/>
        </p:nvCxnSpPr>
        <p:spPr>
          <a:xfrm>
            <a:off x="2674983" y="1711399"/>
            <a:ext cx="0" cy="200236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brir corchete 28">
            <a:extLst>
              <a:ext uri="{FF2B5EF4-FFF2-40B4-BE49-F238E27FC236}">
                <a16:creationId xmlns:a16="http://schemas.microsoft.com/office/drawing/2014/main" id="{8CFFE5A5-A127-D6B9-D8E7-F605EB569C50}"/>
              </a:ext>
            </a:extLst>
          </p:cNvPr>
          <p:cNvSpPr/>
          <p:nvPr/>
        </p:nvSpPr>
        <p:spPr>
          <a:xfrm>
            <a:off x="357698" y="1810870"/>
            <a:ext cx="159494" cy="458096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" name="Abrir corchete 19">
            <a:extLst>
              <a:ext uri="{FF2B5EF4-FFF2-40B4-BE49-F238E27FC236}">
                <a16:creationId xmlns:a16="http://schemas.microsoft.com/office/drawing/2014/main" id="{7A02369C-CF47-FA95-9C30-8A64A0951273}"/>
              </a:ext>
            </a:extLst>
          </p:cNvPr>
          <p:cNvSpPr/>
          <p:nvPr/>
        </p:nvSpPr>
        <p:spPr>
          <a:xfrm flipH="1">
            <a:off x="3414388" y="1784709"/>
            <a:ext cx="134473" cy="452819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4023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F3587039-876E-1037-7D0F-706744040F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81" y="2297685"/>
            <a:ext cx="918807" cy="364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Picture 52" descr="Inicio - Ministerio de Ambiente y Desarrollo Sostenible">
            <a:extLst>
              <a:ext uri="{FF2B5EF4-FFF2-40B4-BE49-F238E27FC236}">
                <a16:creationId xmlns:a16="http://schemas.microsoft.com/office/drawing/2014/main" id="{58438E3A-C6A0-3BF4-3C2A-73B0B79D1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802" y="2054268"/>
            <a:ext cx="1368268" cy="59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6" descr="Minhacienda">
            <a:extLst>
              <a:ext uri="{FF2B5EF4-FFF2-40B4-BE49-F238E27FC236}">
                <a16:creationId xmlns:a16="http://schemas.microsoft.com/office/drawing/2014/main" id="{9C3D4CE3-67F1-723A-9CAE-C32A6EDC5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97" y="2665604"/>
            <a:ext cx="1131216" cy="35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 descr="Ministerio de Minas y Energía">
            <a:extLst>
              <a:ext uri="{FF2B5EF4-FFF2-40B4-BE49-F238E27FC236}">
                <a16:creationId xmlns:a16="http://schemas.microsoft.com/office/drawing/2014/main" id="{FD8BE0B9-4A5C-DF8E-1ACE-0D09D36F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97" y="3175314"/>
            <a:ext cx="1029814" cy="38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ISCC - Gesycal">
            <a:extLst>
              <a:ext uri="{FF2B5EF4-FFF2-40B4-BE49-F238E27FC236}">
                <a16:creationId xmlns:a16="http://schemas.microsoft.com/office/drawing/2014/main" id="{8A0DEF0B-C987-52E2-7B18-53D0C4013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92" y="2810376"/>
            <a:ext cx="684763" cy="6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8" descr="Ministerio de Transporte (Colombia) - Wikipedia, la enciclopedia libre">
            <a:extLst>
              <a:ext uri="{FF2B5EF4-FFF2-40B4-BE49-F238E27FC236}">
                <a16:creationId xmlns:a16="http://schemas.microsoft.com/office/drawing/2014/main" id="{55D41FB9-4491-5800-A36E-790EBFE8C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97" y="3719357"/>
            <a:ext cx="1208979" cy="43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ED15419E-5706-7752-7D8D-1B6E42E0AD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30" y="4238854"/>
            <a:ext cx="480491" cy="480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0">
            <a:extLst>
              <a:ext uri="{FF2B5EF4-FFF2-40B4-BE49-F238E27FC236}">
                <a16:creationId xmlns:a16="http://schemas.microsoft.com/office/drawing/2014/main" id="{46AC6159-E39C-5722-22F0-7CDC764DA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89" y="4595236"/>
            <a:ext cx="603611" cy="6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B24DB6A-C1D5-5B8D-DEF6-204B15B7C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6" y="3717451"/>
            <a:ext cx="770180" cy="39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0" descr="Símbolos Universidad de los Andes | Uniandes">
            <a:extLst>
              <a:ext uri="{FF2B5EF4-FFF2-40B4-BE49-F238E27FC236}">
                <a16:creationId xmlns:a16="http://schemas.microsoft.com/office/drawing/2014/main" id="{C09A4F47-CB3C-1F88-2CF0-37230B0E2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22" y="5274241"/>
            <a:ext cx="827974" cy="47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8" descr="Archivo:Logo Ministerio de Comercio Industria y Turismo 2022 ...">
            <a:extLst>
              <a:ext uri="{FF2B5EF4-FFF2-40B4-BE49-F238E27FC236}">
                <a16:creationId xmlns:a16="http://schemas.microsoft.com/office/drawing/2014/main" id="{2C271F10-03EC-8CC7-5292-34A3E421F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64" y="5118019"/>
            <a:ext cx="1254183" cy="39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F3410847-B69A-A887-86B5-45ED18A1AB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514" y="4408266"/>
            <a:ext cx="1114423" cy="419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F9A96183-BCE1-00E4-9FC1-1A5DAEE731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46" y="5708157"/>
            <a:ext cx="860114" cy="43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12" descr="Proyecto para impulsar el “hidrógeno verde” – Hidrógeno Colombia">
            <a:extLst>
              <a:ext uri="{FF2B5EF4-FFF2-40B4-BE49-F238E27FC236}">
                <a16:creationId xmlns:a16="http://schemas.microsoft.com/office/drawing/2014/main" id="{A11250C5-D6A2-DDB3-AF07-CA60D7C10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22" y="5671683"/>
            <a:ext cx="739107" cy="3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6C5602E-7E1D-D8C1-B5E1-3992E47C5EEE}"/>
              </a:ext>
            </a:extLst>
          </p:cNvPr>
          <p:cNvSpPr txBox="1"/>
          <p:nvPr/>
        </p:nvSpPr>
        <p:spPr>
          <a:xfrm>
            <a:off x="322582" y="343205"/>
            <a:ext cx="11546836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2400" b="1" dirty="0">
                <a:solidFill>
                  <a:srgbClr val="DA713E"/>
                </a:solidFill>
                <a:latin typeface="Helvetica"/>
                <a:cs typeface="Helvetica"/>
              </a:rPr>
              <a:t>MESA TÉCNICA no. 4: A</a:t>
            </a:r>
            <a:r>
              <a:rPr lang="es-ES" sz="2400" b="1" dirty="0" err="1">
                <a:solidFill>
                  <a:srgbClr val="DA713E"/>
                </a:solidFill>
                <a:latin typeface="Helvetica"/>
                <a:cs typeface="Helvetica"/>
              </a:rPr>
              <a:t>spectos</a:t>
            </a:r>
            <a:r>
              <a:rPr lang="es-ES" sz="2400" b="1" dirty="0">
                <a:solidFill>
                  <a:srgbClr val="DA713E"/>
                </a:solidFill>
                <a:latin typeface="Helvetica"/>
                <a:cs typeface="Helvetica"/>
              </a:rPr>
              <a:t> ambientales y certificación de sostenibilidad</a:t>
            </a:r>
            <a:endParaRPr lang="es-CO" sz="2400" b="1" dirty="0">
              <a:solidFill>
                <a:srgbClr val="DA713E"/>
              </a:solidFill>
              <a:latin typeface="Helvetica"/>
              <a:cs typeface="Helvetica"/>
            </a:endParaRPr>
          </a:p>
          <a:p>
            <a:r>
              <a:rPr lang="es-CO" sz="1800" b="1" dirty="0">
                <a:latin typeface="Century Gothic" panose="020B0502020202020204" pitchFamily="34" charset="0"/>
              </a:rPr>
              <a:t> 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28B767A5-B138-5456-B9C4-72A1F5D5FBFC}"/>
              </a:ext>
            </a:extLst>
          </p:cNvPr>
          <p:cNvSpPr txBox="1"/>
          <p:nvPr/>
        </p:nvSpPr>
        <p:spPr>
          <a:xfrm>
            <a:off x="3895631" y="1266806"/>
            <a:ext cx="7527726" cy="459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</a:pPr>
            <a:r>
              <a:rPr lang="es-ES" sz="1400" b="1" dirty="0">
                <a:solidFill>
                  <a:srgbClr val="7F7F7F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Fecha:</a:t>
            </a:r>
            <a:r>
              <a:rPr lang="es-ES" sz="1400" b="1" dirty="0">
                <a:solidFill>
                  <a:srgbClr val="7F7F7F"/>
                </a:solidFill>
                <a:latin typeface="Helvetica"/>
                <a:ea typeface="Arial" panose="020B0604020202020204" pitchFamily="34" charset="0"/>
                <a:cs typeface="Helvetica"/>
              </a:rPr>
              <a:t>  1 </a:t>
            </a:r>
            <a:r>
              <a:rPr lang="es-ES" sz="1400" b="1" dirty="0">
                <a:solidFill>
                  <a:srgbClr val="7F7F7F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de diciembre de 2023</a:t>
            </a:r>
          </a:p>
          <a:p>
            <a:pPr>
              <a:lnSpc>
                <a:spcPct val="115000"/>
              </a:lnSpc>
            </a:pPr>
            <a:r>
              <a:rPr lang="es-ES" sz="1400" b="1" dirty="0">
                <a:solidFill>
                  <a:srgbClr val="7F7F7F"/>
                </a:solidFill>
                <a:latin typeface="Helvetica"/>
                <a:ea typeface="Arial" panose="020B0604020202020204" pitchFamily="34" charset="0"/>
                <a:cs typeface="Helvetica"/>
              </a:rPr>
              <a:t>Lugar: BID</a:t>
            </a:r>
            <a:endParaRPr lang="es-CO" sz="1400" dirty="0">
              <a:solidFill>
                <a:srgbClr val="7F7F7F"/>
              </a:solidFill>
              <a:effectLst/>
              <a:latin typeface="Helvetica"/>
              <a:ea typeface="Arial" panose="020B0604020202020204" pitchFamily="34" charset="0"/>
              <a:cs typeface="Helvetica"/>
            </a:endParaRPr>
          </a:p>
          <a:p>
            <a:pPr indent="8890" algn="just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es-ES" sz="1400" b="1" i="1" dirty="0">
                <a:solidFill>
                  <a:srgbClr val="7F7F7F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Participantes</a:t>
            </a:r>
            <a:r>
              <a:rPr lang="es-ES" sz="1400" b="1" dirty="0">
                <a:solidFill>
                  <a:srgbClr val="7F7F7F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: </a:t>
            </a:r>
            <a:endParaRPr lang="es-CO" sz="1400" b="1" dirty="0">
              <a:solidFill>
                <a:srgbClr val="7F7F7F"/>
              </a:solidFill>
              <a:effectLst/>
              <a:latin typeface="Helvetica"/>
              <a:ea typeface="Arial" panose="020B0604020202020204" pitchFamily="34" charset="0"/>
              <a:cs typeface="Helvetica"/>
            </a:endParaRPr>
          </a:p>
          <a:p>
            <a:pPr marL="4445" indent="6350" algn="just">
              <a:lnSpc>
                <a:spcPct val="115000"/>
              </a:lnSpc>
            </a:pPr>
            <a:r>
              <a:rPr lang="es-AR" sz="1400" dirty="0">
                <a:solidFill>
                  <a:srgbClr val="7F7F7F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Ministerio de Ambiente, representantes del área ambiental de las líneas aéreas y los proveedores de combustibles de aviación, normativa y organismos de certificación (OACI, ISCC, RSB).</a:t>
            </a:r>
            <a:endParaRPr lang="es-CO" sz="1400" dirty="0">
              <a:solidFill>
                <a:srgbClr val="7F7F7F"/>
              </a:solidFill>
              <a:effectLst/>
              <a:latin typeface="Helvetica"/>
              <a:ea typeface="Arial" panose="020B0604020202020204" pitchFamily="34" charset="0"/>
              <a:cs typeface="Helvetica"/>
            </a:endParaRPr>
          </a:p>
          <a:p>
            <a:pPr indent="8890" algn="just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endParaRPr lang="es-CO" sz="1400" dirty="0">
              <a:solidFill>
                <a:srgbClr val="7F7F7F"/>
              </a:solidFill>
              <a:effectLst/>
              <a:latin typeface="Helvetica"/>
              <a:ea typeface="Arial" panose="020B0604020202020204" pitchFamily="34" charset="0"/>
              <a:cs typeface="Helvetica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400" b="1" dirty="0">
                <a:solidFill>
                  <a:srgbClr val="7F7F7F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Eje temático1: </a:t>
            </a:r>
            <a:r>
              <a:rPr lang="es-ES" sz="1400" dirty="0">
                <a:solidFill>
                  <a:srgbClr val="7F7F7F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Por definir</a:t>
            </a:r>
            <a:endParaRPr lang="es-CO" sz="1400" dirty="0">
              <a:solidFill>
                <a:srgbClr val="7F7F7F"/>
              </a:solidFill>
              <a:effectLst/>
              <a:latin typeface="Helvetica"/>
              <a:ea typeface="Arial" panose="020B0604020202020204" pitchFamily="34" charset="0"/>
              <a:cs typeface="Helvetica"/>
            </a:endParaRP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400" b="1" dirty="0">
                <a:solidFill>
                  <a:srgbClr val="7F7F7F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Eje temático2: </a:t>
            </a:r>
            <a:r>
              <a:rPr lang="es-ES" sz="1400" dirty="0">
                <a:solidFill>
                  <a:srgbClr val="7F7F7F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Por definir</a:t>
            </a:r>
            <a:endParaRPr lang="es-CO" sz="1400" dirty="0">
              <a:solidFill>
                <a:srgbClr val="7F7F7F"/>
              </a:solidFill>
              <a:effectLst/>
              <a:latin typeface="Helvetica"/>
              <a:ea typeface="Arial" panose="020B0604020202020204" pitchFamily="34" charset="0"/>
              <a:cs typeface="Helvetica"/>
            </a:endParaRPr>
          </a:p>
          <a:p>
            <a:pPr indent="8890" algn="just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endParaRPr lang="es-ES" sz="1400" b="1" i="1" dirty="0">
              <a:solidFill>
                <a:srgbClr val="7F7F7F"/>
              </a:solidFill>
              <a:effectLst/>
              <a:latin typeface="Helvetica"/>
              <a:ea typeface="Arial" panose="020B0604020202020204" pitchFamily="34" charset="0"/>
              <a:cs typeface="Helvetica"/>
            </a:endParaRPr>
          </a:p>
          <a:p>
            <a:pPr indent="8890" algn="just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es-ES" sz="1400" b="1" i="1" dirty="0">
                <a:solidFill>
                  <a:srgbClr val="7F7F7F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Temas clave:</a:t>
            </a:r>
            <a:endParaRPr lang="es-CO" sz="1400" b="1" dirty="0">
              <a:solidFill>
                <a:srgbClr val="7F7F7F"/>
              </a:solidFill>
              <a:effectLst/>
              <a:latin typeface="Helvetica"/>
              <a:ea typeface="Arial" panose="020B0604020202020204" pitchFamily="34" charset="0"/>
              <a:cs typeface="Helvetica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CO" sz="1400" dirty="0">
                <a:solidFill>
                  <a:srgbClr val="7F7F7F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Los SAF dentro del marco normativo ambiental 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ES" sz="1400" dirty="0">
                <a:solidFill>
                  <a:srgbClr val="7F7F7F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Certificaciones nacionales e internacionales, ICONTEC. </a:t>
            </a:r>
            <a:endParaRPr lang="es-CO" sz="1400" dirty="0">
              <a:solidFill>
                <a:srgbClr val="7F7F7F"/>
              </a:solidFill>
              <a:effectLst/>
              <a:latin typeface="Helvetica"/>
              <a:ea typeface="Arial" panose="020B0604020202020204" pitchFamily="34" charset="0"/>
              <a:cs typeface="Helvetica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ES" sz="1400" dirty="0">
                <a:solidFill>
                  <a:srgbClr val="7F7F7F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Contabilidad de Carbono, certificaciones de sostenibilidad y Book and </a:t>
            </a:r>
            <a:r>
              <a:rPr lang="es-ES" sz="1400" dirty="0" err="1">
                <a:solidFill>
                  <a:srgbClr val="7F7F7F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Claim</a:t>
            </a:r>
            <a:endParaRPr lang="es-CO" sz="1400" dirty="0">
              <a:solidFill>
                <a:srgbClr val="7F7F7F"/>
              </a:solidFill>
              <a:effectLst/>
              <a:latin typeface="Helvetica"/>
              <a:ea typeface="Arial" panose="020B0604020202020204" pitchFamily="34" charset="0"/>
              <a:cs typeface="Helvetica"/>
            </a:endParaRPr>
          </a:p>
          <a:p>
            <a:pPr algn="just">
              <a:lnSpc>
                <a:spcPct val="115000"/>
              </a:lnSpc>
            </a:pPr>
            <a:endParaRPr lang="es-CO" sz="1400" dirty="0">
              <a:solidFill>
                <a:srgbClr val="7F7F7F"/>
              </a:solidFill>
              <a:effectLst/>
              <a:latin typeface="Helvetica"/>
              <a:ea typeface="Arial" panose="020B0604020202020204" pitchFamily="34" charset="0"/>
              <a:cs typeface="Helvetica"/>
            </a:endParaRPr>
          </a:p>
        </p:txBody>
      </p:sp>
      <p:graphicFrame>
        <p:nvGraphicFramePr>
          <p:cNvPr id="35" name="Tabla 2">
            <a:extLst>
              <a:ext uri="{FF2B5EF4-FFF2-40B4-BE49-F238E27FC236}">
                <a16:creationId xmlns:a16="http://schemas.microsoft.com/office/drawing/2014/main" id="{DAB82ECC-D357-B1B6-7194-427CF63B2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282633"/>
              </p:ext>
            </p:extLst>
          </p:nvPr>
        </p:nvGraphicFramePr>
        <p:xfrm>
          <a:off x="387531" y="908143"/>
          <a:ext cx="3240558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558">
                  <a:extLst>
                    <a:ext uri="{9D8B030D-6E8A-4147-A177-3AD203B41FA5}">
                      <a16:colId xmlns:a16="http://schemas.microsoft.com/office/drawing/2014/main" val="3102311173"/>
                    </a:ext>
                  </a:extLst>
                </a:gridCol>
              </a:tblGrid>
              <a:tr h="31668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CO" sz="1800" b="1" i="0" u="none" strike="noStrike" noProof="0" dirty="0">
                          <a:latin typeface="Helvetica"/>
                        </a:rPr>
                        <a:t>MT4</a:t>
                      </a:r>
                      <a:endParaRPr lang="en-US" b="1" dirty="0">
                        <a:latin typeface="Helvetica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327086"/>
                  </a:ext>
                </a:extLst>
              </a:tr>
              <a:tr h="44110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CO" sz="1400" b="0" i="0" u="none" strike="noStrike" noProof="0" dirty="0">
                          <a:solidFill>
                            <a:schemeClr val="bg1"/>
                          </a:solidFill>
                          <a:latin typeface="Helvetica"/>
                        </a:rPr>
                        <a:t>Aspectos ambientales y certificación de sostenibilidad </a:t>
                      </a:r>
                      <a:endParaRPr lang="en-US" dirty="0"/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580402"/>
                  </a:ext>
                </a:extLst>
              </a:tr>
            </a:tbl>
          </a:graphicData>
        </a:graphic>
      </p:graphicFrame>
      <p:cxnSp>
        <p:nvCxnSpPr>
          <p:cNvPr id="39" name="Conector recto de flecha 7">
            <a:extLst>
              <a:ext uri="{FF2B5EF4-FFF2-40B4-BE49-F238E27FC236}">
                <a16:creationId xmlns:a16="http://schemas.microsoft.com/office/drawing/2014/main" id="{8A4D1C5F-6C18-F9B5-497C-6292B54CDE1C}"/>
              </a:ext>
            </a:extLst>
          </p:cNvPr>
          <p:cNvCxnSpPr>
            <a:cxnSpLocks/>
          </p:cNvCxnSpPr>
          <p:nvPr/>
        </p:nvCxnSpPr>
        <p:spPr>
          <a:xfrm>
            <a:off x="2674983" y="1711399"/>
            <a:ext cx="0" cy="200236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brir corchete 28">
            <a:extLst>
              <a:ext uri="{FF2B5EF4-FFF2-40B4-BE49-F238E27FC236}">
                <a16:creationId xmlns:a16="http://schemas.microsoft.com/office/drawing/2014/main" id="{5219D4FA-4A89-AC0F-9B18-AD856549BF04}"/>
              </a:ext>
            </a:extLst>
          </p:cNvPr>
          <p:cNvSpPr/>
          <p:nvPr/>
        </p:nvSpPr>
        <p:spPr>
          <a:xfrm>
            <a:off x="357698" y="1810870"/>
            <a:ext cx="159494" cy="458096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Abrir corchete 19">
            <a:extLst>
              <a:ext uri="{FF2B5EF4-FFF2-40B4-BE49-F238E27FC236}">
                <a16:creationId xmlns:a16="http://schemas.microsoft.com/office/drawing/2014/main" id="{08700015-4DFE-98F2-2B6E-08121F82E59B}"/>
              </a:ext>
            </a:extLst>
          </p:cNvPr>
          <p:cNvSpPr/>
          <p:nvPr/>
        </p:nvSpPr>
        <p:spPr>
          <a:xfrm flipH="1">
            <a:off x="3495130" y="1809941"/>
            <a:ext cx="134473" cy="452819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78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E093EAC-9BC2-98E0-A62C-53110E7C3A47}"/>
              </a:ext>
            </a:extLst>
          </p:cNvPr>
          <p:cNvSpPr txBox="1"/>
          <p:nvPr/>
        </p:nvSpPr>
        <p:spPr>
          <a:xfrm>
            <a:off x="432110" y="118716"/>
            <a:ext cx="9800461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2400" b="1" dirty="0">
                <a:solidFill>
                  <a:srgbClr val="DA713E"/>
                </a:solidFill>
                <a:latin typeface="Helvetica"/>
                <a:cs typeface="Helvetica"/>
              </a:rPr>
              <a:t>MESA TÉCNICA no. 5: M</a:t>
            </a:r>
            <a:r>
              <a:rPr lang="es-ES" sz="2400" b="1" dirty="0">
                <a:solidFill>
                  <a:srgbClr val="DA713E"/>
                </a:solidFill>
                <a:latin typeface="Helvetica"/>
                <a:cs typeface="Helvetica"/>
              </a:rPr>
              <a:t>arco Institucional</a:t>
            </a:r>
            <a:endParaRPr lang="es-CO" sz="2400" b="1" dirty="0">
              <a:solidFill>
                <a:srgbClr val="DA713E"/>
              </a:solidFill>
              <a:latin typeface="Helvetica" pitchFamily="2" charset="0"/>
            </a:endParaRPr>
          </a:p>
          <a:p>
            <a:r>
              <a:rPr lang="es-CO" sz="1800" b="1" dirty="0">
                <a:latin typeface="Century Gothic" panose="020B0502020202020204" pitchFamily="34" charset="0"/>
              </a:rPr>
              <a:t> 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6BD648D-D91D-0413-1D6C-8004FF3D8E05}"/>
              </a:ext>
            </a:extLst>
          </p:cNvPr>
          <p:cNvSpPr txBox="1"/>
          <p:nvPr/>
        </p:nvSpPr>
        <p:spPr>
          <a:xfrm>
            <a:off x="3802639" y="1172934"/>
            <a:ext cx="7512921" cy="47832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/>
                <a:ea typeface="Arial" panose="020B0604020202020204" pitchFamily="34" charset="0"/>
                <a:cs typeface="Calibri"/>
              </a:rPr>
              <a:t>Fecha: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/>
                <a:ea typeface="Arial" panose="020B0604020202020204" pitchFamily="34" charset="0"/>
                <a:cs typeface="Calibri"/>
              </a:rPr>
              <a:t>Por definir</a:t>
            </a:r>
          </a:p>
          <a:p>
            <a:pPr algn="just">
              <a:lnSpc>
                <a:spcPct val="115000"/>
              </a:lnSpc>
            </a:pP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Arial" panose="020B0604020202020204" pitchFamily="34" charset="0"/>
                <a:cs typeface="Calibri"/>
              </a:rPr>
              <a:t>Lugar: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Arial" panose="020B0604020202020204" pitchFamily="34" charset="0"/>
                <a:cs typeface="Calibri"/>
              </a:rPr>
              <a:t>Por definir</a:t>
            </a:r>
            <a:endParaRPr lang="es-CO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Helvetica"/>
              <a:ea typeface="Arial" panose="020B0604020202020204" pitchFamily="34" charset="0"/>
              <a:cs typeface="Calibri"/>
            </a:endParaRPr>
          </a:p>
          <a:p>
            <a:pPr indent="8890" algn="just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es-ES" sz="14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/>
                <a:ea typeface="Arial" panose="020B0604020202020204" pitchFamily="34" charset="0"/>
                <a:cs typeface="Calibri"/>
              </a:rPr>
              <a:t>Participantes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/>
                <a:ea typeface="Arial" panose="020B0604020202020204" pitchFamily="34" charset="0"/>
                <a:cs typeface="Calibri"/>
              </a:rPr>
              <a:t>: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Arial" panose="020B0604020202020204" pitchFamily="34" charset="0"/>
                <a:cs typeface="Calibri"/>
              </a:rPr>
              <a:t> </a:t>
            </a:r>
            <a:endParaRPr lang="es-CO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Helvetica"/>
              <a:ea typeface="Arial" panose="020B0604020202020204" pitchFamily="34" charset="0"/>
              <a:cs typeface="Arial"/>
            </a:endParaRPr>
          </a:p>
          <a:p>
            <a:pPr marL="4445" indent="6350" algn="just">
              <a:lnSpc>
                <a:spcPct val="115000"/>
              </a:lnSpc>
            </a:pP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/>
                <a:ea typeface="Arial" panose="020B0604020202020204" pitchFamily="34" charset="0"/>
                <a:cs typeface="Calibri"/>
              </a:rPr>
              <a:t>Ministerios de Hacienda, Energía y Transporte, referentes económicos de las líneas aéreas y los proveedores de combustible de aviación, OACI, IATA y casos internacionales (ej. FAA, ANAC Brasil, Unión Europea, UK </a:t>
            </a:r>
            <a:r>
              <a:rPr lang="es-ES" sz="14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/>
                <a:ea typeface="Arial" panose="020B0604020202020204" pitchFamily="34" charset="0"/>
                <a:cs typeface="Calibri"/>
              </a:rPr>
              <a:t>Advanced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/>
                <a:ea typeface="Arial" panose="020B0604020202020204" pitchFamily="34" charset="0"/>
                <a:cs typeface="Calibri"/>
              </a:rPr>
              <a:t> </a:t>
            </a:r>
            <a:r>
              <a:rPr lang="es-ES" sz="14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/>
                <a:ea typeface="Arial" panose="020B0604020202020204" pitchFamily="34" charset="0"/>
                <a:cs typeface="Calibri"/>
              </a:rPr>
              <a:t>Fuels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/>
                <a:ea typeface="Arial" panose="020B0604020202020204" pitchFamily="34" charset="0"/>
                <a:cs typeface="Calibri"/>
              </a:rPr>
              <a:t> </a:t>
            </a:r>
            <a:r>
              <a:rPr lang="es-ES" sz="14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/>
                <a:ea typeface="Arial" panose="020B0604020202020204" pitchFamily="34" charset="0"/>
                <a:cs typeface="Calibri"/>
              </a:rPr>
              <a:t>Fund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/>
                <a:ea typeface="Arial" panose="020B0604020202020204" pitchFamily="34" charset="0"/>
                <a:cs typeface="Calibri"/>
              </a:rPr>
              <a:t>, Sudáfrica AFCAC, etc.)</a:t>
            </a:r>
            <a:endParaRPr lang="es-CO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Helvetica"/>
              <a:ea typeface="Arial" panose="020B0604020202020204" pitchFamily="34" charset="0"/>
              <a:cs typeface="Calibri"/>
            </a:endParaRPr>
          </a:p>
          <a:p>
            <a:pPr indent="8890" algn="just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endParaRPr lang="es-CO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Helvetica"/>
              <a:ea typeface="Arial" panose="020B0604020202020204" pitchFamily="34" charset="0"/>
              <a:cs typeface="Calibri"/>
            </a:endParaRP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/>
                <a:ea typeface="Arial" panose="020B0604020202020204" pitchFamily="34" charset="0"/>
                <a:cs typeface="Calibri"/>
              </a:rPr>
              <a:t>Eje temático1:</a:t>
            </a: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Arial" panose="020B0604020202020204" pitchFamily="34" charset="0"/>
                <a:cs typeface="Calibri"/>
              </a:rPr>
              <a:t> 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Arial" panose="020B0604020202020204" pitchFamily="34" charset="0"/>
                <a:cs typeface="Calibri"/>
              </a:rPr>
              <a:t>Por definir</a:t>
            </a:r>
            <a:endParaRPr lang="es-CO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Helvetica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/>
                <a:ea typeface="Arial" panose="020B0604020202020204" pitchFamily="34" charset="0"/>
                <a:cs typeface="Calibri"/>
              </a:rPr>
              <a:t>Eje temático2:</a:t>
            </a: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Arial" panose="020B0604020202020204" pitchFamily="34" charset="0"/>
                <a:cs typeface="Calibri"/>
              </a:rPr>
              <a:t> 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Arial" panose="020B0604020202020204" pitchFamily="34" charset="0"/>
                <a:cs typeface="Calibri"/>
              </a:rPr>
              <a:t>Por definir</a:t>
            </a:r>
            <a:endParaRPr lang="es-CO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Helvetica"/>
              <a:ea typeface="Arial" panose="020B0604020202020204" pitchFamily="34" charset="0"/>
              <a:cs typeface="Arial"/>
            </a:endParaRPr>
          </a:p>
          <a:p>
            <a:pPr indent="8890" algn="just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/>
                <a:ea typeface="Arial" panose="020B0604020202020204" pitchFamily="34" charset="0"/>
                <a:cs typeface="Calibri"/>
              </a:rPr>
              <a:t>Temas clave:</a:t>
            </a:r>
            <a:endParaRPr lang="es-CO" sz="14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Helvetica"/>
              <a:ea typeface="Arial" panose="020B0604020202020204" pitchFamily="34" charset="0"/>
              <a:cs typeface="Calibri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/>
                <a:ea typeface="Arial" panose="020B0604020202020204" pitchFamily="34" charset="0"/>
                <a:cs typeface="Calibri"/>
              </a:rPr>
              <a:t>Aspectos económicos y sociales.</a:t>
            </a:r>
            <a:endParaRPr lang="es-CO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Helvetica"/>
              <a:ea typeface="Arial" panose="020B0604020202020204" pitchFamily="34" charset="0"/>
              <a:cs typeface="Calibri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/>
                <a:ea typeface="Arial" panose="020B0604020202020204" pitchFamily="34" charset="0"/>
                <a:cs typeface="Calibri"/>
              </a:rPr>
              <a:t>Estructura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/>
                <a:ea typeface="Arial" panose="020B0604020202020204" pitchFamily="34" charset="0"/>
                <a:cs typeface="Calibri"/>
              </a:rPr>
              <a:t>tributaria actual y regímenes de promoción/incentivo (económicos, fiscales, financieros, etc.) que pueden aplicarse al SAF.</a:t>
            </a:r>
            <a:endParaRPr lang="es-CO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Helvetica"/>
              <a:ea typeface="Arial" panose="020B0604020202020204" pitchFamily="34" charset="0"/>
              <a:cs typeface="Calibri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/>
                <a:ea typeface="Arial" panose="020B0604020202020204" pitchFamily="34" charset="0"/>
                <a:cs typeface="Calibri"/>
              </a:rPr>
              <a:t>Modelos económicos posibles para el desarrollo de SAF (ej. subsidios, mandatos, impuestos, rol de las empresas públicas, etc.).</a:t>
            </a:r>
          </a:p>
          <a:p>
            <a:pPr marL="742950" lvl="1" indent="-285750" algn="just">
              <a:lnSpc>
                <a:spcPct val="115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/>
                <a:ea typeface="Arial" panose="020B0604020202020204" pitchFamily="34" charset="0"/>
                <a:cs typeface="Calibri"/>
              </a:rPr>
              <a:t>Políticas públicas e incentivos aplicados en otros países</a:t>
            </a:r>
            <a:endParaRPr lang="es-CO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Helvetica"/>
              <a:ea typeface="Arial" panose="020B0604020202020204" pitchFamily="34" charset="0"/>
              <a:cs typeface="Calibri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/>
                <a:ea typeface="Arial" panose="020B0604020202020204" pitchFamily="34" charset="0"/>
                <a:cs typeface="Calibri"/>
              </a:rPr>
              <a:t>Alianzas y grupos de trabajo internacionales.</a:t>
            </a:r>
            <a:endParaRPr lang="es-CO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Helvetica"/>
              <a:ea typeface="Arial" panose="020B0604020202020204" pitchFamily="34" charset="0"/>
              <a:cs typeface="Calibri"/>
            </a:endParaRPr>
          </a:p>
        </p:txBody>
      </p:sp>
      <p:pic>
        <p:nvPicPr>
          <p:cNvPr id="5" name="Imagen 20" descr="A green lizard with a yellow and black background&#10;&#10;Description automatically generated">
            <a:extLst>
              <a:ext uri="{FF2B5EF4-FFF2-40B4-BE49-F238E27FC236}">
                <a16:creationId xmlns:a16="http://schemas.microsoft.com/office/drawing/2014/main" id="{76820887-4145-DAF5-5934-8650B6C433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81" y="2297685"/>
            <a:ext cx="918807" cy="364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2" descr="Inicio - Ministerio de Ambiente y Desarrollo Sostenible">
            <a:extLst>
              <a:ext uri="{FF2B5EF4-FFF2-40B4-BE49-F238E27FC236}">
                <a16:creationId xmlns:a16="http://schemas.microsoft.com/office/drawing/2014/main" id="{885C0153-93E4-79BD-3972-60F30FB16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802" y="2054268"/>
            <a:ext cx="1368268" cy="59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Minhacienda">
            <a:extLst>
              <a:ext uri="{FF2B5EF4-FFF2-40B4-BE49-F238E27FC236}">
                <a16:creationId xmlns:a16="http://schemas.microsoft.com/office/drawing/2014/main" id="{BEDCCC6B-C1DE-FBAE-79B6-0B1E1A991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97" y="2665604"/>
            <a:ext cx="1131216" cy="35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Ministerio de Minas y Energía">
            <a:extLst>
              <a:ext uri="{FF2B5EF4-FFF2-40B4-BE49-F238E27FC236}">
                <a16:creationId xmlns:a16="http://schemas.microsoft.com/office/drawing/2014/main" id="{0F92A830-22B5-0C1E-B938-D0F3CA58B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97" y="3175314"/>
            <a:ext cx="1029814" cy="38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6" descr="ISCC - Gesycal">
            <a:extLst>
              <a:ext uri="{FF2B5EF4-FFF2-40B4-BE49-F238E27FC236}">
                <a16:creationId xmlns:a16="http://schemas.microsoft.com/office/drawing/2014/main" id="{B10F7E2A-82A0-075A-318F-DAA149443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92" y="2810376"/>
            <a:ext cx="684763" cy="6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8" descr="Ministerio de Transporte (Colombia) - Wikipedia, la enciclopedia libre">
            <a:extLst>
              <a:ext uri="{FF2B5EF4-FFF2-40B4-BE49-F238E27FC236}">
                <a16:creationId xmlns:a16="http://schemas.microsoft.com/office/drawing/2014/main" id="{54B744CA-F06F-E0D4-B0FF-97447853F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97" y="3719357"/>
            <a:ext cx="1208979" cy="43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42" descr="A logo of a company&#10;&#10;Description automatically generated">
            <a:extLst>
              <a:ext uri="{FF2B5EF4-FFF2-40B4-BE49-F238E27FC236}">
                <a16:creationId xmlns:a16="http://schemas.microsoft.com/office/drawing/2014/main" id="{7CC6B185-5111-E553-78F0-F50085A8C7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30" y="4238854"/>
            <a:ext cx="480491" cy="480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40" descr="A blue logo with a globe and wings&#10;&#10;Description automatically generated">
            <a:extLst>
              <a:ext uri="{FF2B5EF4-FFF2-40B4-BE49-F238E27FC236}">
                <a16:creationId xmlns:a16="http://schemas.microsoft.com/office/drawing/2014/main" id="{19C2CC3C-39B6-1CFD-FF84-E2B0FC5E1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89" y="4595236"/>
            <a:ext cx="603611" cy="6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A logo of a united nations organization&#10;&#10;Description automatically generated">
            <a:extLst>
              <a:ext uri="{FF2B5EF4-FFF2-40B4-BE49-F238E27FC236}">
                <a16:creationId xmlns:a16="http://schemas.microsoft.com/office/drawing/2014/main" id="{E03EB31F-EC1D-F3B7-EBB5-939FF4E88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6" y="3717451"/>
            <a:ext cx="770180" cy="39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0" descr="Símbolos Universidad de los Andes | Uniandes">
            <a:extLst>
              <a:ext uri="{FF2B5EF4-FFF2-40B4-BE49-F238E27FC236}">
                <a16:creationId xmlns:a16="http://schemas.microsoft.com/office/drawing/2014/main" id="{9DDBA087-4B0B-2F4B-57CB-B4B49248B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22" y="5274241"/>
            <a:ext cx="827974" cy="47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 descr="Archivo:Logo Ministerio de Comercio Industria y Turismo 2022 ...">
            <a:extLst>
              <a:ext uri="{FF2B5EF4-FFF2-40B4-BE49-F238E27FC236}">
                <a16:creationId xmlns:a16="http://schemas.microsoft.com/office/drawing/2014/main" id="{7B8BF2E2-C57C-8B9D-139E-EF49DCFCF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64" y="5118019"/>
            <a:ext cx="1254183" cy="39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n 51" descr="A logo with green text&#10;&#10;Description automatically generated">
            <a:extLst>
              <a:ext uri="{FF2B5EF4-FFF2-40B4-BE49-F238E27FC236}">
                <a16:creationId xmlns:a16="http://schemas.microsoft.com/office/drawing/2014/main" id="{4B191407-2282-1736-292D-0C8C60A3E6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514" y="4408266"/>
            <a:ext cx="1114423" cy="419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n 52" descr="A logo with green text&#10;&#10;Description automatically generated">
            <a:extLst>
              <a:ext uri="{FF2B5EF4-FFF2-40B4-BE49-F238E27FC236}">
                <a16:creationId xmlns:a16="http://schemas.microsoft.com/office/drawing/2014/main" id="{83CFEFD4-7A71-B73F-F389-D6D57A521A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34" y="5925610"/>
            <a:ext cx="860114" cy="43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12" descr="Proyecto para impulsar el “hidrógeno verde” – Hidrógeno Colombia">
            <a:extLst>
              <a:ext uri="{FF2B5EF4-FFF2-40B4-BE49-F238E27FC236}">
                <a16:creationId xmlns:a16="http://schemas.microsoft.com/office/drawing/2014/main" id="{394297C1-589A-D766-C8BE-3AE217599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50" y="5923186"/>
            <a:ext cx="739107" cy="3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" name="Tabla 2">
            <a:extLst>
              <a:ext uri="{FF2B5EF4-FFF2-40B4-BE49-F238E27FC236}">
                <a16:creationId xmlns:a16="http://schemas.microsoft.com/office/drawing/2014/main" id="{50D84E69-01D2-9416-CB56-3D43A21DA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86238"/>
              </p:ext>
            </p:extLst>
          </p:nvPr>
        </p:nvGraphicFramePr>
        <p:xfrm>
          <a:off x="387531" y="908143"/>
          <a:ext cx="3240558" cy="806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558">
                  <a:extLst>
                    <a:ext uri="{9D8B030D-6E8A-4147-A177-3AD203B41FA5}">
                      <a16:colId xmlns:a16="http://schemas.microsoft.com/office/drawing/2014/main" val="3102311173"/>
                    </a:ext>
                  </a:extLst>
                </a:gridCol>
              </a:tblGrid>
              <a:tr h="31668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CO" sz="1800" b="1" i="0" u="none" strike="noStrike" noProof="0" dirty="0">
                          <a:latin typeface="Helvetica"/>
                        </a:rPr>
                        <a:t>MT5</a:t>
                      </a:r>
                      <a:endParaRPr lang="en-US" b="1" dirty="0">
                        <a:latin typeface="Helvetica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327086"/>
                  </a:ext>
                </a:extLst>
              </a:tr>
              <a:tr h="44110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CO" sz="1400" b="0" i="0" u="none" strike="noStrike" noProof="0" dirty="0">
                          <a:solidFill>
                            <a:schemeClr val="bg1"/>
                          </a:solidFill>
                          <a:latin typeface="Helvetica"/>
                        </a:rPr>
                        <a:t>Marco Institucional</a:t>
                      </a:r>
                      <a:endParaRPr lang="en-US" dirty="0"/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580402"/>
                  </a:ext>
                </a:extLst>
              </a:tr>
            </a:tbl>
          </a:graphicData>
        </a:graphic>
      </p:graphicFrame>
      <p:cxnSp>
        <p:nvCxnSpPr>
          <p:cNvPr id="39" name="Conector recto de flecha 7">
            <a:extLst>
              <a:ext uri="{FF2B5EF4-FFF2-40B4-BE49-F238E27FC236}">
                <a16:creationId xmlns:a16="http://schemas.microsoft.com/office/drawing/2014/main" id="{E4F442D5-7FA3-A162-95DB-77B41B830616}"/>
              </a:ext>
            </a:extLst>
          </p:cNvPr>
          <p:cNvCxnSpPr>
            <a:cxnSpLocks/>
          </p:cNvCxnSpPr>
          <p:nvPr/>
        </p:nvCxnSpPr>
        <p:spPr>
          <a:xfrm>
            <a:off x="2674983" y="1711399"/>
            <a:ext cx="0" cy="200236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brir corchete 28">
            <a:extLst>
              <a:ext uri="{FF2B5EF4-FFF2-40B4-BE49-F238E27FC236}">
                <a16:creationId xmlns:a16="http://schemas.microsoft.com/office/drawing/2014/main" id="{21A3F88A-748C-E3D9-C98C-B9A13107D897}"/>
              </a:ext>
            </a:extLst>
          </p:cNvPr>
          <p:cNvSpPr/>
          <p:nvPr/>
        </p:nvSpPr>
        <p:spPr>
          <a:xfrm>
            <a:off x="357698" y="1810870"/>
            <a:ext cx="159494" cy="458096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" name="Abrir corchete 19">
            <a:extLst>
              <a:ext uri="{FF2B5EF4-FFF2-40B4-BE49-F238E27FC236}">
                <a16:creationId xmlns:a16="http://schemas.microsoft.com/office/drawing/2014/main" id="{40C45F7F-E6ED-1CD8-5EB0-36BFAEA7784F}"/>
              </a:ext>
            </a:extLst>
          </p:cNvPr>
          <p:cNvSpPr/>
          <p:nvPr/>
        </p:nvSpPr>
        <p:spPr>
          <a:xfrm flipH="1">
            <a:off x="3495130" y="1809941"/>
            <a:ext cx="134473" cy="452819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3517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colombia on a hexagon background&#10;&#10;Description automatically generated">
            <a:extLst>
              <a:ext uri="{FF2B5EF4-FFF2-40B4-BE49-F238E27FC236}">
                <a16:creationId xmlns:a16="http://schemas.microsoft.com/office/drawing/2014/main" id="{5B03428A-3153-ECCB-B158-3690D2DA9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088" y="12246"/>
            <a:ext cx="12327088" cy="760181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9766045-056B-F240-B58E-B31A331DE51D}"/>
              </a:ext>
            </a:extLst>
          </p:cNvPr>
          <p:cNvSpPr/>
          <p:nvPr/>
        </p:nvSpPr>
        <p:spPr>
          <a:xfrm>
            <a:off x="-135088" y="12246"/>
            <a:ext cx="12327088" cy="6988152"/>
          </a:xfrm>
          <a:prstGeom prst="rect">
            <a:avLst/>
          </a:prstGeom>
          <a:solidFill>
            <a:srgbClr val="00052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es-MX" dirty="0">
              <a:cs typeface="Helvetica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F54D2060-D1D2-A640-A527-D80B44A4BE4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145096" y="2952024"/>
            <a:ext cx="2046904" cy="3409978"/>
          </a:xfrm>
          <a:prstGeom prst="rect">
            <a:avLst/>
          </a:prstGeom>
        </p:spPr>
      </p:pic>
      <p:pic>
        <p:nvPicPr>
          <p:cNvPr id="2" name="Picture 1" descr="A black circle with a white circle in the middle&#10;&#10;Description automatically generated">
            <a:extLst>
              <a:ext uri="{FF2B5EF4-FFF2-40B4-BE49-F238E27FC236}">
                <a16:creationId xmlns:a16="http://schemas.microsoft.com/office/drawing/2014/main" id="{7AC08A85-2530-4C41-67CA-C8CA47DE4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5088" y="0"/>
            <a:ext cx="206692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12F894-535D-7263-D223-FE77B46AA2A5}"/>
              </a:ext>
            </a:extLst>
          </p:cNvPr>
          <p:cNvSpPr txBox="1"/>
          <p:nvPr/>
        </p:nvSpPr>
        <p:spPr>
          <a:xfrm>
            <a:off x="1604665" y="2100962"/>
            <a:ext cx="8355873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s-CO" sz="2800" b="0" i="0" dirty="0">
                <a:solidFill>
                  <a:schemeClr val="bg1"/>
                </a:solidFill>
                <a:effectLst/>
                <a:latin typeface="Poppins" panose="020B0604020202020204" pitchFamily="34" charset="0"/>
              </a:rPr>
              <a:t>“La</a:t>
            </a:r>
            <a:r>
              <a:rPr lang="es-CO" sz="2800" b="0" i="0" dirty="0">
                <a:solidFill>
                  <a:srgbClr val="232323"/>
                </a:solidFill>
                <a:effectLst/>
                <a:latin typeface="Poppins" panose="020B0604020202020204" pitchFamily="34" charset="0"/>
              </a:rPr>
              <a:t> </a:t>
            </a:r>
            <a:r>
              <a:rPr lang="es-CO" sz="2800" b="0" i="0" dirty="0">
                <a:solidFill>
                  <a:schemeClr val="bg1"/>
                </a:solidFill>
                <a:effectLst/>
                <a:latin typeface="Poppins" panose="020B0604020202020204" pitchFamily="34" charset="0"/>
              </a:rPr>
              <a:t>descarbonización es un cambio real y profundo del sistema económico que domina”</a:t>
            </a:r>
          </a:p>
          <a:p>
            <a:pPr algn="ctr">
              <a:defRPr/>
            </a:pPr>
            <a:endParaRPr lang="es-CO" sz="2800" dirty="0">
              <a:solidFill>
                <a:schemeClr val="bg1"/>
              </a:solidFill>
              <a:latin typeface="Poppins" panose="020B0604020202020204" pitchFamily="34" charset="0"/>
            </a:endParaRPr>
          </a:p>
          <a:p>
            <a:pPr algn="ctr">
              <a:defRPr/>
            </a:pPr>
            <a:endParaRPr lang="es-CO" sz="2800" dirty="0">
              <a:solidFill>
                <a:schemeClr val="bg1"/>
              </a:solidFill>
              <a:latin typeface="Poppins" panose="020B0604020202020204" pitchFamily="34" charset="0"/>
            </a:endParaRPr>
          </a:p>
          <a:p>
            <a:pPr algn="r">
              <a:defRPr/>
            </a:pPr>
            <a:r>
              <a:rPr lang="es-CO" sz="2800" b="0" i="0" dirty="0">
                <a:solidFill>
                  <a:schemeClr val="bg1"/>
                </a:solidFill>
                <a:effectLst/>
                <a:latin typeface="Poppins" panose="020B0604020202020204" pitchFamily="34" charset="0"/>
              </a:rPr>
              <a:t>Gustavo Petro Urrego</a:t>
            </a:r>
          </a:p>
          <a:p>
            <a:pPr algn="r">
              <a:defRPr/>
            </a:pPr>
            <a:r>
              <a:rPr lang="es-CO" sz="2800" dirty="0">
                <a:solidFill>
                  <a:schemeClr val="bg1"/>
                </a:solidFill>
                <a:latin typeface="Poppins" panose="020B0604020202020204" pitchFamily="34" charset="0"/>
              </a:rPr>
              <a:t>Presidente de Colombia 2022-2026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88617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3525681" y="2488616"/>
            <a:ext cx="8666319" cy="4195213"/>
          </a:xfrm>
          <a:prstGeom prst="rect">
            <a:avLst/>
          </a:prstGeom>
          <a:solidFill>
            <a:srgbClr val="F4F4F4"/>
          </a:solidFill>
          <a:ln w="12700">
            <a:miter lim="400000"/>
          </a:ln>
        </p:spPr>
        <p:txBody>
          <a:bodyPr lIns="25399" tIns="25399" rIns="25399" bIns="25399" anchor="ctr"/>
          <a:lstStyle/>
          <a:p>
            <a:pPr algn="ctr" defTabSz="412724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008EB31-D880-DF4A-866B-129E8DA9F03D}"/>
              </a:ext>
            </a:extLst>
          </p:cNvPr>
          <p:cNvSpPr txBox="1"/>
          <p:nvPr/>
        </p:nvSpPr>
        <p:spPr>
          <a:xfrm>
            <a:off x="1131995" y="1056623"/>
            <a:ext cx="9654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DA713E"/>
                </a:solidFill>
                <a:latin typeface="Helvetica" pitchFamily="2" charset="0"/>
              </a:rPr>
              <a:t>Sinergia para desarrollo e implementación de la industria SAF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4433714-87E0-7748-8AC4-BACA9C60988F}"/>
              </a:ext>
            </a:extLst>
          </p:cNvPr>
          <p:cNvSpPr txBox="1"/>
          <p:nvPr/>
        </p:nvSpPr>
        <p:spPr>
          <a:xfrm>
            <a:off x="320077" y="1714822"/>
            <a:ext cx="3085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</a:rPr>
              <a:t>A partir de los ODS,</a:t>
            </a:r>
          </a:p>
          <a:p>
            <a:pPr algn="ctr"/>
            <a:r>
              <a:rPr lang="es-CO" sz="140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</a:rPr>
              <a:t> establecidos en 2015 por la ONU</a:t>
            </a:r>
          </a:p>
        </p:txBody>
      </p:sp>
      <p:pic>
        <p:nvPicPr>
          <p:cNvPr id="33" name="Picture 2" descr="Objetivo 7 - AGUA ENERGÍA ASEQUIBLE Y NO CONTAMINANTE. Foto ONU">
            <a:extLst>
              <a:ext uri="{FF2B5EF4-FFF2-40B4-BE49-F238E27FC236}">
                <a16:creationId xmlns:a16="http://schemas.microsoft.com/office/drawing/2014/main" id="{8BFB8B8C-1ED2-C844-912E-5C0111590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14" y="2330766"/>
            <a:ext cx="784315" cy="78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Objetivo 9 - AGUA INDUSTRIA, INNOVACIÓN E INFRAESTRUCTURA">
            <a:extLst>
              <a:ext uri="{FF2B5EF4-FFF2-40B4-BE49-F238E27FC236}">
                <a16:creationId xmlns:a16="http://schemas.microsoft.com/office/drawing/2014/main" id="{1F9F6E80-FF89-C84B-A4A7-F045DF241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91" y="2335107"/>
            <a:ext cx="799803" cy="79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Objetivo 11 - CIUDADES Y COMUNIDADES SOSTENIBLES">
            <a:extLst>
              <a:ext uri="{FF2B5EF4-FFF2-40B4-BE49-F238E27FC236}">
                <a16:creationId xmlns:a16="http://schemas.microsoft.com/office/drawing/2014/main" id="{4B718BDB-45F4-3C45-BB4A-291FBB146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756" y="2323023"/>
            <a:ext cx="799802" cy="7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Objetivo 13 - ACCIÓN POR EL CLIMA">
            <a:extLst>
              <a:ext uri="{FF2B5EF4-FFF2-40B4-BE49-F238E27FC236}">
                <a16:creationId xmlns:a16="http://schemas.microsoft.com/office/drawing/2014/main" id="{91935284-07A8-2A46-BAF4-915CDF56C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90" y="3212495"/>
            <a:ext cx="799802" cy="82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Objetivo 17 - ALIANZAS PARA LOGRAR LOS OBJETIVOS">
            <a:extLst>
              <a:ext uri="{FF2B5EF4-FFF2-40B4-BE49-F238E27FC236}">
                <a16:creationId xmlns:a16="http://schemas.microsoft.com/office/drawing/2014/main" id="{C63137BD-CDEF-D346-B980-B696B2228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423" y="3201117"/>
            <a:ext cx="839296" cy="83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F545DAE7-F585-D04C-896B-B4EEB3DCB95F}"/>
              </a:ext>
            </a:extLst>
          </p:cNvPr>
          <p:cNvSpPr txBox="1"/>
          <p:nvPr/>
        </p:nvSpPr>
        <p:spPr>
          <a:xfrm>
            <a:off x="7837063" y="4474208"/>
            <a:ext cx="3497582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</a:rPr>
              <a:t>Productores /proveedores Materias primas y cadena de producción y suministro de combustibles </a:t>
            </a:r>
            <a:endParaRPr lang="en-US"/>
          </a:p>
          <a:p>
            <a:endParaRPr lang="es-MX" sz="1200" dirty="0">
              <a:solidFill>
                <a:schemeClr val="bg2">
                  <a:lumMod val="50000"/>
                </a:schemeClr>
              </a:solidFill>
              <a:latin typeface="Helvetica" pitchFamily="2" charset="0"/>
              <a:cs typeface="Helvetica" pitchFamily="2" charset="0"/>
            </a:endParaRPr>
          </a:p>
          <a:p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</a:rPr>
              <a:t>Operadores aéreos y usuarios finales.</a:t>
            </a:r>
            <a:endParaRPr lang="es-MX" sz="1200" dirty="0">
              <a:solidFill>
                <a:schemeClr val="bg2">
                  <a:lumMod val="50000"/>
                </a:schemeClr>
              </a:solidFill>
              <a:latin typeface="Helvetica" pitchFamily="2" charset="0"/>
              <a:cs typeface="Helvetica" pitchFamily="2" charset="0"/>
            </a:endParaRPr>
          </a:p>
          <a:p>
            <a:endParaRPr lang="es-MX" sz="1200" dirty="0">
              <a:solidFill>
                <a:schemeClr val="bg2">
                  <a:lumMod val="50000"/>
                </a:schemeClr>
              </a:solidFill>
              <a:latin typeface="Helvetica" pitchFamily="2" charset="0"/>
              <a:cs typeface="Helvetica" pitchFamily="2" charset="0"/>
            </a:endParaRPr>
          </a:p>
          <a:p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</a:rPr>
              <a:t>Instituciones públicas y autoridades regulatorias</a:t>
            </a:r>
          </a:p>
          <a:p>
            <a:endParaRPr lang="es-MX" sz="1200" dirty="0">
              <a:solidFill>
                <a:schemeClr val="bg2">
                  <a:lumMod val="50000"/>
                </a:schemeClr>
              </a:solidFill>
              <a:latin typeface="Helvetica" pitchFamily="2" charset="0"/>
            </a:endParaRPr>
          </a:p>
          <a:p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</a:rPr>
              <a:t>Patrocinadores y financiadores</a:t>
            </a:r>
          </a:p>
          <a:p>
            <a:endParaRPr lang="es-MX" sz="1200" dirty="0">
              <a:solidFill>
                <a:schemeClr val="bg2">
                  <a:lumMod val="50000"/>
                </a:schemeClr>
              </a:solidFill>
              <a:latin typeface="Helvetica" pitchFamily="2" charset="0"/>
            </a:endParaRPr>
          </a:p>
        </p:txBody>
      </p:sp>
      <p:pic>
        <p:nvPicPr>
          <p:cNvPr id="14" name="Gráfico 13" descr="Users con relleno sólido">
            <a:extLst>
              <a:ext uri="{FF2B5EF4-FFF2-40B4-BE49-F238E27FC236}">
                <a16:creationId xmlns:a16="http://schemas.microsoft.com/office/drawing/2014/main" id="{115587E1-359A-CD4C-9008-2BAD780E59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48946" y="4526818"/>
            <a:ext cx="380890" cy="367655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53784997-A8C6-C08D-B714-C6D79D35B480}"/>
              </a:ext>
            </a:extLst>
          </p:cNvPr>
          <p:cNvGrpSpPr/>
          <p:nvPr/>
        </p:nvGrpSpPr>
        <p:grpSpPr>
          <a:xfrm>
            <a:off x="3485634" y="1214152"/>
            <a:ext cx="2848622" cy="4422353"/>
            <a:chOff x="3568365" y="1244632"/>
            <a:chExt cx="2848622" cy="4422353"/>
          </a:xfrm>
        </p:grpSpPr>
        <p:graphicFrame>
          <p:nvGraphicFramePr>
            <p:cNvPr id="21" name="Diagrama 20">
              <a:extLst>
                <a:ext uri="{FF2B5EF4-FFF2-40B4-BE49-F238E27FC236}">
                  <a16:creationId xmlns:a16="http://schemas.microsoft.com/office/drawing/2014/main" id="{4F9FFDAF-ED4F-CC4D-95A2-E5C16234D97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25533006"/>
                </p:ext>
              </p:extLst>
            </p:nvPr>
          </p:nvGraphicFramePr>
          <p:xfrm>
            <a:off x="3568365" y="1244632"/>
            <a:ext cx="2848622" cy="442235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pic>
          <p:nvPicPr>
            <p:cNvPr id="49" name="Gráfico 48" descr="Earth globe: Americas con relleno sólido">
              <a:extLst>
                <a:ext uri="{FF2B5EF4-FFF2-40B4-BE49-F238E27FC236}">
                  <a16:creationId xmlns:a16="http://schemas.microsoft.com/office/drawing/2014/main" id="{4DF3B33F-FF72-7448-B5D9-20BB8B8EC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430040" y="2353847"/>
              <a:ext cx="450033" cy="450033"/>
            </a:xfrm>
            <a:prstGeom prst="rect">
              <a:avLst/>
            </a:prstGeom>
          </p:spPr>
        </p:pic>
      </p:grpSp>
      <p:sp>
        <p:nvSpPr>
          <p:cNvPr id="9" name="Cerrar corchete 8">
            <a:extLst>
              <a:ext uri="{FF2B5EF4-FFF2-40B4-BE49-F238E27FC236}">
                <a16:creationId xmlns:a16="http://schemas.microsoft.com/office/drawing/2014/main" id="{D5245FB1-7FC6-7104-AD90-63B85E932B7A}"/>
              </a:ext>
            </a:extLst>
          </p:cNvPr>
          <p:cNvSpPr/>
          <p:nvPr/>
        </p:nvSpPr>
        <p:spPr>
          <a:xfrm>
            <a:off x="3238217" y="1663336"/>
            <a:ext cx="293032" cy="4767945"/>
          </a:xfrm>
          <a:prstGeom prst="rightBracket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8" name="Gráfico 17" descr="Airplane con relleno sólido">
            <a:extLst>
              <a:ext uri="{FF2B5EF4-FFF2-40B4-BE49-F238E27FC236}">
                <a16:creationId xmlns:a16="http://schemas.microsoft.com/office/drawing/2014/main" id="{6854052B-415D-29BB-BEB4-93889DC6256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14112" y="5047378"/>
            <a:ext cx="449013" cy="36765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C51DA35-D129-B667-D245-2127AFACFDC3}"/>
              </a:ext>
            </a:extLst>
          </p:cNvPr>
          <p:cNvSpPr txBox="1"/>
          <p:nvPr/>
        </p:nvSpPr>
        <p:spPr>
          <a:xfrm>
            <a:off x="6686401" y="1876674"/>
            <a:ext cx="509708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1600" dirty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Colombia potencia mundial de vida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46581F8-D1D3-3992-883A-8668C2BD8B4C}"/>
              </a:ext>
            </a:extLst>
          </p:cNvPr>
          <p:cNvSpPr txBox="1"/>
          <p:nvPr/>
        </p:nvSpPr>
        <p:spPr>
          <a:xfrm>
            <a:off x="208053" y="4700760"/>
            <a:ext cx="298165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Descarbonización cero</a:t>
            </a: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67992BBF-BFCA-16EF-35AA-8A694CFDB37C}"/>
              </a:ext>
            </a:extLst>
          </p:cNvPr>
          <p:cNvSpPr/>
          <p:nvPr/>
        </p:nvSpPr>
        <p:spPr>
          <a:xfrm>
            <a:off x="552362" y="5253842"/>
            <a:ext cx="2182384" cy="307777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Reducción SAF </a:t>
            </a:r>
          </a:p>
        </p:txBody>
      </p:sp>
      <p:sp>
        <p:nvSpPr>
          <p:cNvPr id="13" name="Flecha abajo 12">
            <a:extLst>
              <a:ext uri="{FF2B5EF4-FFF2-40B4-BE49-F238E27FC236}">
                <a16:creationId xmlns:a16="http://schemas.microsoft.com/office/drawing/2014/main" id="{53CA0E97-AF5A-22C4-D524-DE74E4CE82FA}"/>
              </a:ext>
            </a:extLst>
          </p:cNvPr>
          <p:cNvSpPr/>
          <p:nvPr/>
        </p:nvSpPr>
        <p:spPr>
          <a:xfrm>
            <a:off x="1410670" y="4284664"/>
            <a:ext cx="620948" cy="26574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808FE5E-836F-5FA7-68C7-A8762CF95BCA}"/>
              </a:ext>
            </a:extLst>
          </p:cNvPr>
          <p:cNvSpPr txBox="1"/>
          <p:nvPr/>
        </p:nvSpPr>
        <p:spPr>
          <a:xfrm>
            <a:off x="3924210" y="5070237"/>
            <a:ext cx="2663700" cy="13388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900" b="1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</a:rPr>
              <a:t>D. Modos de transporte más eficientes a nivel operativo y energético.</a:t>
            </a:r>
            <a:r>
              <a:rPr lang="es-CO" sz="90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</a:rPr>
              <a:t> “el Gobierno nacional en colaboración con la Unidad Administrativa Especial de la Aeronáutica Civil – Aerocivil impulsará el desarrollo y uso de los combustibles sostenibles de aviación SAF, como una contribución a la reducción de las emisiones de gases efecto invernadero del transporte. </a:t>
            </a:r>
            <a:endParaRPr lang="en-US"/>
          </a:p>
          <a:p>
            <a:pPr algn="just"/>
            <a:endParaRPr lang="es-CO" sz="900" dirty="0">
              <a:solidFill>
                <a:schemeClr val="bg2">
                  <a:lumMod val="50000"/>
                </a:schemeClr>
              </a:solidFill>
              <a:latin typeface="Helvetica" pitchFamily="2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CF72E78-2E95-2DDF-522A-F808CAE0DBE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5400000">
            <a:off x="2901025" y="4974514"/>
            <a:ext cx="763101" cy="88122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DA78536-2F4E-B140-41FC-014E4C946A9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5400000">
            <a:off x="6301128" y="3787653"/>
            <a:ext cx="763101" cy="881224"/>
          </a:xfrm>
          <a:prstGeom prst="rect">
            <a:avLst/>
          </a:prstGeom>
        </p:spPr>
      </p:pic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CB016C2E-8CC9-8A93-85C5-7813C420723B}"/>
              </a:ext>
            </a:extLst>
          </p:cNvPr>
          <p:cNvSpPr/>
          <p:nvPr/>
        </p:nvSpPr>
        <p:spPr>
          <a:xfrm>
            <a:off x="6893980" y="3046244"/>
            <a:ext cx="4551298" cy="33595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CO" dirty="0"/>
              <a:t>Marco jurídico y económico  SAF </a:t>
            </a: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A5D09B2C-C502-A01B-1042-B8759DD560FF}"/>
              </a:ext>
            </a:extLst>
          </p:cNvPr>
          <p:cNvCxnSpPr/>
          <p:nvPr/>
        </p:nvCxnSpPr>
        <p:spPr>
          <a:xfrm>
            <a:off x="6992487" y="4243306"/>
            <a:ext cx="435428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5EC7F1D-0F15-1F01-DD91-6BFC633A7569}"/>
              </a:ext>
            </a:extLst>
          </p:cNvPr>
          <p:cNvSpPr txBox="1"/>
          <p:nvPr/>
        </p:nvSpPr>
        <p:spPr>
          <a:xfrm>
            <a:off x="7123291" y="3873000"/>
            <a:ext cx="4551298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1600" b="1" dirty="0">
                <a:solidFill>
                  <a:srgbClr val="DA713E"/>
                </a:solidFill>
                <a:latin typeface="Helvetica"/>
                <a:cs typeface="Helvetica"/>
              </a:rPr>
              <a:t>Desarrollo e implementación de la industria </a:t>
            </a:r>
            <a:endParaRPr lang="es-CO" sz="1600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04AA665-2D14-9BD0-917A-CBED7A81F126}"/>
              </a:ext>
            </a:extLst>
          </p:cNvPr>
          <p:cNvSpPr txBox="1"/>
          <p:nvPr/>
        </p:nvSpPr>
        <p:spPr>
          <a:xfrm>
            <a:off x="7350562" y="2136904"/>
            <a:ext cx="376417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1400" dirty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(Ventaja comparativa- costo de oportunidad )</a:t>
            </a:r>
          </a:p>
        </p:txBody>
      </p:sp>
      <p:sp>
        <p:nvSpPr>
          <p:cNvPr id="39" name="Rectángulo redondeado 38">
            <a:extLst>
              <a:ext uri="{FF2B5EF4-FFF2-40B4-BE49-F238E27FC236}">
                <a16:creationId xmlns:a16="http://schemas.microsoft.com/office/drawing/2014/main" id="{EAAB054A-A993-C996-9010-70A6033E4233}"/>
              </a:ext>
            </a:extLst>
          </p:cNvPr>
          <p:cNvSpPr/>
          <p:nvPr/>
        </p:nvSpPr>
        <p:spPr>
          <a:xfrm>
            <a:off x="268342" y="5740545"/>
            <a:ext cx="2711139" cy="307777"/>
          </a:xfrm>
          <a:prstGeom prst="round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Compensación emisiones CO</a:t>
            </a:r>
            <a:r>
              <a:rPr lang="es-CO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s-CO" sz="1400" dirty="0">
              <a:solidFill>
                <a:schemeClr val="tx1">
                  <a:lumMod val="50000"/>
                  <a:lumOff val="50000"/>
                </a:schemeClr>
              </a:solidFill>
              <a:cs typeface="Helvetica"/>
            </a:endParaRPr>
          </a:p>
        </p:txBody>
      </p:sp>
      <p:pic>
        <p:nvPicPr>
          <p:cNvPr id="40" name="Gráfico 39" descr="Management con relleno sólido">
            <a:extLst>
              <a:ext uri="{FF2B5EF4-FFF2-40B4-BE49-F238E27FC236}">
                <a16:creationId xmlns:a16="http://schemas.microsoft.com/office/drawing/2014/main" id="{34CF077B-39F4-AD48-AC97-C7019C8AFD2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335883" y="5424344"/>
            <a:ext cx="415817" cy="340474"/>
          </a:xfrm>
          <a:prstGeom prst="rect">
            <a:avLst/>
          </a:prstGeom>
        </p:spPr>
      </p:pic>
      <p:pic>
        <p:nvPicPr>
          <p:cNvPr id="41" name="Gráfico 40" descr="Board Of Directors con relleno sólido">
            <a:extLst>
              <a:ext uri="{FF2B5EF4-FFF2-40B4-BE49-F238E27FC236}">
                <a16:creationId xmlns:a16="http://schemas.microsoft.com/office/drawing/2014/main" id="{C3B37D88-8AD2-CFD4-C468-E4999CE1061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335883" y="5816067"/>
            <a:ext cx="415813" cy="340471"/>
          </a:xfrm>
          <a:prstGeom prst="rect">
            <a:avLst/>
          </a:prstGeom>
        </p:spPr>
      </p:pic>
      <p:sp>
        <p:nvSpPr>
          <p:cNvPr id="43" name="Flecha abajo 42">
            <a:extLst>
              <a:ext uri="{FF2B5EF4-FFF2-40B4-BE49-F238E27FC236}">
                <a16:creationId xmlns:a16="http://schemas.microsoft.com/office/drawing/2014/main" id="{1FA61921-7CC0-28A0-4554-EE1C124F39D6}"/>
              </a:ext>
            </a:extLst>
          </p:cNvPr>
          <p:cNvSpPr/>
          <p:nvPr/>
        </p:nvSpPr>
        <p:spPr>
          <a:xfrm>
            <a:off x="8859155" y="2602680"/>
            <a:ext cx="620948" cy="26574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910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39"/>
    </mc:Choice>
    <mc:Fallback xmlns="">
      <p:transition advTm="83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>
            <a:extLst>
              <a:ext uri="{FF2B5EF4-FFF2-40B4-BE49-F238E27FC236}">
                <a16:creationId xmlns:a16="http://schemas.microsoft.com/office/drawing/2014/main" id="{3FC825EA-2A0C-E1B9-F269-04D2D243B24F}"/>
              </a:ext>
            </a:extLst>
          </p:cNvPr>
          <p:cNvSpPr/>
          <p:nvPr/>
        </p:nvSpPr>
        <p:spPr>
          <a:xfrm>
            <a:off x="9478348" y="1463230"/>
            <a:ext cx="2713652" cy="10442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ector angular 25">
            <a:extLst>
              <a:ext uri="{FF2B5EF4-FFF2-40B4-BE49-F238E27FC236}">
                <a16:creationId xmlns:a16="http://schemas.microsoft.com/office/drawing/2014/main" id="{3A8E79AE-7DEF-565C-693F-57160180D669}"/>
              </a:ext>
            </a:extLst>
          </p:cNvPr>
          <p:cNvCxnSpPr>
            <a:cxnSpLocks/>
          </p:cNvCxnSpPr>
          <p:nvPr/>
        </p:nvCxnSpPr>
        <p:spPr>
          <a:xfrm rot="16200000" flipH="1">
            <a:off x="145379" y="2195890"/>
            <a:ext cx="934830" cy="387378"/>
          </a:xfrm>
          <a:prstGeom prst="bentConnector2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46">
            <a:extLst>
              <a:ext uri="{FF2B5EF4-FFF2-40B4-BE49-F238E27FC236}">
                <a16:creationId xmlns:a16="http://schemas.microsoft.com/office/drawing/2014/main" id="{B3C832D7-2FFD-DBA4-1526-EB38EC2BAB31}"/>
              </a:ext>
            </a:extLst>
          </p:cNvPr>
          <p:cNvSpPr txBox="1"/>
          <p:nvPr/>
        </p:nvSpPr>
        <p:spPr>
          <a:xfrm>
            <a:off x="612794" y="2661603"/>
            <a:ext cx="381769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b="1" dirty="0">
                <a:solidFill>
                  <a:srgbClr val="DA713E"/>
                </a:solidFill>
                <a:latin typeface="Helvetica"/>
                <a:cs typeface="Helvetica"/>
              </a:rPr>
              <a:t>¿Cómo lo vamos a lograr?</a:t>
            </a:r>
          </a:p>
        </p:txBody>
      </p:sp>
      <p:pic>
        <p:nvPicPr>
          <p:cNvPr id="11" name="Imagen 5">
            <a:extLst>
              <a:ext uri="{FF2B5EF4-FFF2-40B4-BE49-F238E27FC236}">
                <a16:creationId xmlns:a16="http://schemas.microsoft.com/office/drawing/2014/main" id="{4D99D76E-0B95-134D-9F55-03680BA83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87092" y="3921785"/>
            <a:ext cx="1038107" cy="1198800"/>
          </a:xfrm>
          <a:prstGeom prst="rect">
            <a:avLst/>
          </a:prstGeom>
        </p:spPr>
      </p:pic>
      <p:graphicFrame>
        <p:nvGraphicFramePr>
          <p:cNvPr id="13" name="Diagrama 11">
            <a:extLst>
              <a:ext uri="{FF2B5EF4-FFF2-40B4-BE49-F238E27FC236}">
                <a16:creationId xmlns:a16="http://schemas.microsoft.com/office/drawing/2014/main" id="{60596FF9-C346-8382-F585-0838847B53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8050548"/>
              </p:ext>
            </p:extLst>
          </p:nvPr>
        </p:nvGraphicFramePr>
        <p:xfrm>
          <a:off x="-77951" y="3086145"/>
          <a:ext cx="4937099" cy="3005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CuadroTexto 1">
            <a:extLst>
              <a:ext uri="{FF2B5EF4-FFF2-40B4-BE49-F238E27FC236}">
                <a16:creationId xmlns:a16="http://schemas.microsoft.com/office/drawing/2014/main" id="{59449FFA-B900-D22B-82A4-F617DBCD0799}"/>
              </a:ext>
            </a:extLst>
          </p:cNvPr>
          <p:cNvSpPr txBox="1"/>
          <p:nvPr/>
        </p:nvSpPr>
        <p:spPr>
          <a:xfrm>
            <a:off x="1029947" y="516306"/>
            <a:ext cx="9654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DA713E"/>
                </a:solidFill>
                <a:latin typeface="Helvetica" pitchFamily="2" charset="0"/>
              </a:rPr>
              <a:t>Sinergia para desarrollo e implementación de la industria SAF</a:t>
            </a:r>
          </a:p>
        </p:txBody>
      </p:sp>
      <p:sp>
        <p:nvSpPr>
          <p:cNvPr id="31" name="CuadroTexto 2">
            <a:extLst>
              <a:ext uri="{FF2B5EF4-FFF2-40B4-BE49-F238E27FC236}">
                <a16:creationId xmlns:a16="http://schemas.microsoft.com/office/drawing/2014/main" id="{964CF8E9-0853-4F8B-9D20-A97D81922708}"/>
              </a:ext>
            </a:extLst>
          </p:cNvPr>
          <p:cNvSpPr txBox="1"/>
          <p:nvPr/>
        </p:nvSpPr>
        <p:spPr>
          <a:xfrm>
            <a:off x="186542" y="1421258"/>
            <a:ext cx="204107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1600" dirty="0">
                <a:solidFill>
                  <a:schemeClr val="bg2">
                    <a:lumMod val="50000"/>
                  </a:schemeClr>
                </a:solidFill>
              </a:rPr>
              <a:t>Voluntad- trabajo </a:t>
            </a:r>
            <a:endParaRPr lang="en-US" sz="1600">
              <a:solidFill>
                <a:schemeClr val="bg2">
                  <a:lumMod val="50000"/>
                </a:schemeClr>
              </a:solidFill>
              <a:cs typeface="Helvetica"/>
            </a:endParaRPr>
          </a:p>
        </p:txBody>
      </p:sp>
      <p:graphicFrame>
        <p:nvGraphicFramePr>
          <p:cNvPr id="33" name="Diagrama 6">
            <a:extLst>
              <a:ext uri="{FF2B5EF4-FFF2-40B4-BE49-F238E27FC236}">
                <a16:creationId xmlns:a16="http://schemas.microsoft.com/office/drawing/2014/main" id="{17710416-7EF2-F2E5-6472-CD8C797241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3160444"/>
              </p:ext>
            </p:extLst>
          </p:nvPr>
        </p:nvGraphicFramePr>
        <p:xfrm>
          <a:off x="2302328" y="1362983"/>
          <a:ext cx="6172199" cy="1038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3" name="Corchetes 7">
            <a:extLst>
              <a:ext uri="{FF2B5EF4-FFF2-40B4-BE49-F238E27FC236}">
                <a16:creationId xmlns:a16="http://schemas.microsoft.com/office/drawing/2014/main" id="{EC3E5DD1-33BE-86D3-0BBD-8BEC34585200}"/>
              </a:ext>
            </a:extLst>
          </p:cNvPr>
          <p:cNvSpPr/>
          <p:nvPr/>
        </p:nvSpPr>
        <p:spPr>
          <a:xfrm>
            <a:off x="2152899" y="1310990"/>
            <a:ext cx="6629400" cy="1142094"/>
          </a:xfrm>
          <a:prstGeom prst="bracketPair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5" name="Imagen 12">
            <a:extLst>
              <a:ext uri="{FF2B5EF4-FFF2-40B4-BE49-F238E27FC236}">
                <a16:creationId xmlns:a16="http://schemas.microsoft.com/office/drawing/2014/main" id="{AB94CA50-CDE5-B3EE-AEEF-B59C798C5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622037" y="1463251"/>
            <a:ext cx="794796" cy="917826"/>
          </a:xfrm>
          <a:prstGeom prst="rect">
            <a:avLst/>
          </a:prstGeom>
        </p:spPr>
      </p:pic>
      <p:pic>
        <p:nvPicPr>
          <p:cNvPr id="47" name="Gráfico 14" descr="Users con relleno sólido">
            <a:extLst>
              <a:ext uri="{FF2B5EF4-FFF2-40B4-BE49-F238E27FC236}">
                <a16:creationId xmlns:a16="http://schemas.microsoft.com/office/drawing/2014/main" id="{F1C2ACD8-39FF-C87E-6839-737D8E65D9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6483" y="2061838"/>
            <a:ext cx="650367" cy="627768"/>
          </a:xfrm>
          <a:prstGeom prst="rect">
            <a:avLst/>
          </a:prstGeom>
        </p:spPr>
      </p:pic>
      <p:sp>
        <p:nvSpPr>
          <p:cNvPr id="49" name="CuadroTexto 16">
            <a:extLst>
              <a:ext uri="{FF2B5EF4-FFF2-40B4-BE49-F238E27FC236}">
                <a16:creationId xmlns:a16="http://schemas.microsoft.com/office/drawing/2014/main" id="{059637EC-460F-42D4-C106-E06AE638BD3D}"/>
              </a:ext>
            </a:extLst>
          </p:cNvPr>
          <p:cNvSpPr txBox="1"/>
          <p:nvPr/>
        </p:nvSpPr>
        <p:spPr>
          <a:xfrm>
            <a:off x="4160322" y="5207897"/>
            <a:ext cx="1616148" cy="4770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s-CO" sz="1200" dirty="0">
                <a:solidFill>
                  <a:schemeClr val="bg2">
                    <a:lumMod val="50000"/>
                  </a:schemeClr>
                </a:solidFill>
              </a:rPr>
              <a:t>HUB INTEGRAL</a:t>
            </a:r>
          </a:p>
          <a:p>
            <a:pPr algn="ctr"/>
            <a:r>
              <a:rPr lang="es-CO" sz="1200" dirty="0">
                <a:solidFill>
                  <a:schemeClr val="bg2">
                    <a:lumMod val="50000"/>
                  </a:schemeClr>
                </a:solidFill>
              </a:rPr>
              <a:t>Alto valor agregado </a:t>
            </a:r>
          </a:p>
        </p:txBody>
      </p:sp>
      <p:sp>
        <p:nvSpPr>
          <p:cNvPr id="51" name="Rectángulo redondeado 20">
            <a:extLst>
              <a:ext uri="{FF2B5EF4-FFF2-40B4-BE49-F238E27FC236}">
                <a16:creationId xmlns:a16="http://schemas.microsoft.com/office/drawing/2014/main" id="{59D99505-FD47-B49E-FA90-F572E0FA9F73}"/>
              </a:ext>
            </a:extLst>
          </p:cNvPr>
          <p:cNvSpPr/>
          <p:nvPr/>
        </p:nvSpPr>
        <p:spPr>
          <a:xfrm>
            <a:off x="892629" y="4313746"/>
            <a:ext cx="2979840" cy="558268"/>
          </a:xfrm>
          <a:prstGeom prst="round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CO" sz="1400" dirty="0">
                <a:solidFill>
                  <a:schemeClr val="bg2">
                    <a:lumMod val="50000"/>
                  </a:schemeClr>
                </a:solidFill>
              </a:rPr>
              <a:t>1. Hoja ruta saf colombia</a:t>
            </a:r>
            <a:endParaRPr lang="es-CO" sz="1400" dirty="0">
              <a:solidFill>
                <a:schemeClr val="bg2">
                  <a:lumMod val="50000"/>
                </a:schemeClr>
              </a:solidFill>
              <a:cs typeface="Helvetica"/>
            </a:endParaRPr>
          </a:p>
        </p:txBody>
      </p:sp>
      <p:sp>
        <p:nvSpPr>
          <p:cNvPr id="53" name="Rectángulo redondeado 18">
            <a:extLst>
              <a:ext uri="{FF2B5EF4-FFF2-40B4-BE49-F238E27FC236}">
                <a16:creationId xmlns:a16="http://schemas.microsoft.com/office/drawing/2014/main" id="{9D676B93-BEAE-A246-390E-09DEF92899BC}"/>
              </a:ext>
            </a:extLst>
          </p:cNvPr>
          <p:cNvSpPr/>
          <p:nvPr/>
        </p:nvSpPr>
        <p:spPr>
          <a:xfrm>
            <a:off x="332699" y="1713645"/>
            <a:ext cx="1745486" cy="30777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CO" sz="1400" b="1" dirty="0">
                <a:solidFill>
                  <a:schemeClr val="bg2">
                    <a:lumMod val="50000"/>
                  </a:schemeClr>
                </a:solidFill>
              </a:rPr>
              <a:t>Acciones  </a:t>
            </a:r>
            <a:endParaRPr lang="es-CO" dirty="0">
              <a:solidFill>
                <a:schemeClr val="bg2">
                  <a:lumMod val="50000"/>
                </a:schemeClr>
              </a:solidFill>
              <a:cs typeface="Helvetica"/>
            </a:endParaRPr>
          </a:p>
        </p:txBody>
      </p:sp>
      <p:sp>
        <p:nvSpPr>
          <p:cNvPr id="55" name="CuadroTexto 41">
            <a:extLst>
              <a:ext uri="{FF2B5EF4-FFF2-40B4-BE49-F238E27FC236}">
                <a16:creationId xmlns:a16="http://schemas.microsoft.com/office/drawing/2014/main" id="{39EDCF56-2F5C-4659-4883-B65509A845E4}"/>
              </a:ext>
            </a:extLst>
          </p:cNvPr>
          <p:cNvSpPr txBox="1"/>
          <p:nvPr/>
        </p:nvSpPr>
        <p:spPr>
          <a:xfrm>
            <a:off x="4580166" y="3498173"/>
            <a:ext cx="782586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s-CO" sz="2400" dirty="0">
                <a:solidFill>
                  <a:schemeClr val="bg2">
                    <a:lumMod val="50000"/>
                  </a:schemeClr>
                </a:solidFill>
              </a:rPr>
              <a:t>SAF</a:t>
            </a:r>
            <a:endParaRPr lang="en-US">
              <a:cs typeface="Helvetica"/>
            </a:endParaRPr>
          </a:p>
        </p:txBody>
      </p:sp>
      <p:cxnSp>
        <p:nvCxnSpPr>
          <p:cNvPr id="57" name="Conector recto 47">
            <a:extLst>
              <a:ext uri="{FF2B5EF4-FFF2-40B4-BE49-F238E27FC236}">
                <a16:creationId xmlns:a16="http://schemas.microsoft.com/office/drawing/2014/main" id="{15A5039A-6527-90E7-6BA2-2CE87BFCC8F0}"/>
              </a:ext>
            </a:extLst>
          </p:cNvPr>
          <p:cNvCxnSpPr>
            <a:cxnSpLocks/>
          </p:cNvCxnSpPr>
          <p:nvPr/>
        </p:nvCxnSpPr>
        <p:spPr>
          <a:xfrm>
            <a:off x="419105" y="6259211"/>
            <a:ext cx="9595638" cy="0"/>
          </a:xfrm>
          <a:prstGeom prst="line">
            <a:avLst/>
          </a:prstGeom>
          <a:ln w="15875"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59" name="Diagrama 51">
            <a:extLst>
              <a:ext uri="{FF2B5EF4-FFF2-40B4-BE49-F238E27FC236}">
                <a16:creationId xmlns:a16="http://schemas.microsoft.com/office/drawing/2014/main" id="{FDE539BA-1392-E860-8644-DC9BD21661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1978022"/>
              </p:ext>
            </p:extLst>
          </p:nvPr>
        </p:nvGraphicFramePr>
        <p:xfrm>
          <a:off x="5776471" y="2931723"/>
          <a:ext cx="4238272" cy="3160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71" name="CuadroTexto 54">
            <a:extLst>
              <a:ext uri="{FF2B5EF4-FFF2-40B4-BE49-F238E27FC236}">
                <a16:creationId xmlns:a16="http://schemas.microsoft.com/office/drawing/2014/main" id="{E7F75039-9867-E687-6B15-2A49037F6E52}"/>
              </a:ext>
            </a:extLst>
          </p:cNvPr>
          <p:cNvSpPr txBox="1"/>
          <p:nvPr/>
        </p:nvSpPr>
        <p:spPr>
          <a:xfrm>
            <a:off x="724932" y="6320776"/>
            <a:ext cx="9326990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1200" dirty="0">
                <a:solidFill>
                  <a:schemeClr val="bg2">
                    <a:lumMod val="50000"/>
                  </a:schemeClr>
                </a:solidFill>
              </a:rPr>
              <a:t>Investigaciones, estudios académicos y programas formales que contribuyan al abordaje del SAF en Colombia y el mundo.  </a:t>
            </a:r>
            <a:endParaRPr lang="es-CO" sz="1200">
              <a:solidFill>
                <a:schemeClr val="bg2">
                  <a:lumMod val="50000"/>
                </a:schemeClr>
              </a:solidFill>
              <a:cs typeface="Helvetica"/>
            </a:endParaRPr>
          </a:p>
        </p:txBody>
      </p:sp>
      <p:sp>
        <p:nvSpPr>
          <p:cNvPr id="73" name="Rectángulo redondeado 61">
            <a:extLst>
              <a:ext uri="{FF2B5EF4-FFF2-40B4-BE49-F238E27FC236}">
                <a16:creationId xmlns:a16="http://schemas.microsoft.com/office/drawing/2014/main" id="{6FE8E9E0-D8C8-AEC4-D883-194A80083AF8}"/>
              </a:ext>
            </a:extLst>
          </p:cNvPr>
          <p:cNvSpPr/>
          <p:nvPr/>
        </p:nvSpPr>
        <p:spPr>
          <a:xfrm>
            <a:off x="1924105" y="4916712"/>
            <a:ext cx="932985" cy="3077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CO" sz="1400" dirty="0">
                <a:solidFill>
                  <a:schemeClr val="bg2">
                    <a:lumMod val="50000"/>
                  </a:schemeClr>
                </a:solidFill>
              </a:rPr>
              <a:t>FASE I  </a:t>
            </a:r>
            <a:endParaRPr lang="es-CO" sz="1400" dirty="0">
              <a:solidFill>
                <a:schemeClr val="bg2">
                  <a:lumMod val="50000"/>
                </a:schemeClr>
              </a:solidFill>
              <a:cs typeface="Helvetica"/>
            </a:endParaRPr>
          </a:p>
        </p:txBody>
      </p:sp>
      <p:sp>
        <p:nvSpPr>
          <p:cNvPr id="75" name="Rectángulo redondeado 62">
            <a:extLst>
              <a:ext uri="{FF2B5EF4-FFF2-40B4-BE49-F238E27FC236}">
                <a16:creationId xmlns:a16="http://schemas.microsoft.com/office/drawing/2014/main" id="{5401610B-D493-8E69-A3E3-3240E639F9A1}"/>
              </a:ext>
            </a:extLst>
          </p:cNvPr>
          <p:cNvSpPr/>
          <p:nvPr/>
        </p:nvSpPr>
        <p:spPr>
          <a:xfrm>
            <a:off x="10132090" y="3549158"/>
            <a:ext cx="1268265" cy="307777"/>
          </a:xfrm>
          <a:prstGeom prst="roundRect">
            <a:avLst/>
          </a:prstGeom>
          <a:solidFill>
            <a:srgbClr val="ED7D3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FASE II  </a:t>
            </a:r>
          </a:p>
        </p:txBody>
      </p:sp>
      <p:sp>
        <p:nvSpPr>
          <p:cNvPr id="77" name="Rectángulo redondeado 63">
            <a:extLst>
              <a:ext uri="{FF2B5EF4-FFF2-40B4-BE49-F238E27FC236}">
                <a16:creationId xmlns:a16="http://schemas.microsoft.com/office/drawing/2014/main" id="{4E21A734-744D-3C89-9132-48FB24AB8968}"/>
              </a:ext>
            </a:extLst>
          </p:cNvPr>
          <p:cNvSpPr/>
          <p:nvPr/>
        </p:nvSpPr>
        <p:spPr>
          <a:xfrm>
            <a:off x="10132089" y="5419816"/>
            <a:ext cx="1268265" cy="307777"/>
          </a:xfrm>
          <a:prstGeom prst="roundRect">
            <a:avLst/>
          </a:prstGeom>
          <a:solidFill>
            <a:srgbClr val="ED7D3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FASE IV  </a:t>
            </a:r>
          </a:p>
        </p:txBody>
      </p:sp>
      <p:cxnSp>
        <p:nvCxnSpPr>
          <p:cNvPr id="79" name="Conector recto 65">
            <a:extLst>
              <a:ext uri="{FF2B5EF4-FFF2-40B4-BE49-F238E27FC236}">
                <a16:creationId xmlns:a16="http://schemas.microsoft.com/office/drawing/2014/main" id="{D7B3D896-2801-12EB-4312-B9C01352BB58}"/>
              </a:ext>
            </a:extLst>
          </p:cNvPr>
          <p:cNvCxnSpPr>
            <a:cxnSpLocks/>
          </p:cNvCxnSpPr>
          <p:nvPr/>
        </p:nvCxnSpPr>
        <p:spPr>
          <a:xfrm flipH="1">
            <a:off x="10598582" y="3856935"/>
            <a:ext cx="1" cy="1562881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1" name="Rectángulo redondeado 64">
            <a:extLst>
              <a:ext uri="{FF2B5EF4-FFF2-40B4-BE49-F238E27FC236}">
                <a16:creationId xmlns:a16="http://schemas.microsoft.com/office/drawing/2014/main" id="{6D3FF03B-FCAA-8C22-6A24-F3FE85B1121A}"/>
              </a:ext>
            </a:extLst>
          </p:cNvPr>
          <p:cNvSpPr/>
          <p:nvPr/>
        </p:nvSpPr>
        <p:spPr>
          <a:xfrm>
            <a:off x="10132091" y="4281205"/>
            <a:ext cx="1268265" cy="307777"/>
          </a:xfrm>
          <a:prstGeom prst="roundRect">
            <a:avLst/>
          </a:prstGeom>
          <a:solidFill>
            <a:srgbClr val="ED7D3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FASE III  </a:t>
            </a:r>
          </a:p>
        </p:txBody>
      </p:sp>
      <p:sp>
        <p:nvSpPr>
          <p:cNvPr id="83" name="Flecha abajo 69">
            <a:extLst>
              <a:ext uri="{FF2B5EF4-FFF2-40B4-BE49-F238E27FC236}">
                <a16:creationId xmlns:a16="http://schemas.microsoft.com/office/drawing/2014/main" id="{823F5ED8-0D17-32BD-1BB0-3C5A50D03A13}"/>
              </a:ext>
            </a:extLst>
          </p:cNvPr>
          <p:cNvSpPr/>
          <p:nvPr/>
        </p:nvSpPr>
        <p:spPr>
          <a:xfrm>
            <a:off x="10132088" y="2614469"/>
            <a:ext cx="932985" cy="471917"/>
          </a:xfrm>
          <a:prstGeom prst="downArrow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2" name="CuadroTexto 8">
            <a:extLst>
              <a:ext uri="{FF2B5EF4-FFF2-40B4-BE49-F238E27FC236}">
                <a16:creationId xmlns:a16="http://schemas.microsoft.com/office/drawing/2014/main" id="{025AE815-C625-FBC5-9936-48AD46138683}"/>
              </a:ext>
            </a:extLst>
          </p:cNvPr>
          <p:cNvSpPr txBox="1"/>
          <p:nvPr/>
        </p:nvSpPr>
        <p:spPr>
          <a:xfrm>
            <a:off x="9253507" y="1644934"/>
            <a:ext cx="316333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dirty="0">
                <a:solidFill>
                  <a:schemeClr val="bg2">
                    <a:lumMod val="50000"/>
                  </a:schemeClr>
                </a:solidFill>
              </a:rPr>
              <a:t>Cielos limpios, </a:t>
            </a:r>
            <a:endParaRPr lang="es-CO" sz="1400" b="1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s-CO" sz="1400" b="1" dirty="0">
                <a:solidFill>
                  <a:schemeClr val="bg2">
                    <a:lumMod val="50000"/>
                  </a:schemeClr>
                </a:solidFill>
              </a:rPr>
              <a:t>Aviacion para la vida</a:t>
            </a:r>
            <a:endParaRPr lang="es-CO" sz="1400" b="1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48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2">
            <a:extLst>
              <a:ext uri="{FF2B5EF4-FFF2-40B4-BE49-F238E27FC236}">
                <a16:creationId xmlns:a16="http://schemas.microsoft.com/office/drawing/2014/main" id="{35974968-C899-BA43-B594-EB424B14053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21875" b="21875"/>
          <a:stretch/>
        </p:blipFill>
        <p:spPr>
          <a:xfrm>
            <a:off x="0" y="13056"/>
            <a:ext cx="12192000" cy="6858000"/>
          </a:xfrm>
          <a:solidFill>
            <a:schemeClr val="bg1">
              <a:lumMod val="50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9766045-056B-F240-B58E-B31A331DE51D}"/>
              </a:ext>
            </a:extLst>
          </p:cNvPr>
          <p:cNvSpPr/>
          <p:nvPr/>
        </p:nvSpPr>
        <p:spPr>
          <a:xfrm>
            <a:off x="-816" y="40474"/>
            <a:ext cx="12192000" cy="6830177"/>
          </a:xfrm>
          <a:prstGeom prst="rect">
            <a:avLst/>
          </a:prstGeom>
          <a:solidFill>
            <a:srgbClr val="00052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es-MX" dirty="0">
              <a:cs typeface="Helvetica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F54D2060-D1D2-A640-A527-D80B44A4BE4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242197" y="2666462"/>
            <a:ext cx="2046904" cy="3409978"/>
          </a:xfrm>
          <a:prstGeom prst="rect">
            <a:avLst/>
          </a:prstGeom>
        </p:spPr>
      </p:pic>
      <p:pic>
        <p:nvPicPr>
          <p:cNvPr id="2" name="Picture 1" descr="A black circle with a white circle in the middle&#10;&#10;Description automatically generated">
            <a:extLst>
              <a:ext uri="{FF2B5EF4-FFF2-40B4-BE49-F238E27FC236}">
                <a16:creationId xmlns:a16="http://schemas.microsoft.com/office/drawing/2014/main" id="{7AC08A85-2530-4C41-67CA-C8CA47DE4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16" y="12246"/>
            <a:ext cx="206692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12F894-535D-7263-D223-FE77B46AA2A5}"/>
              </a:ext>
            </a:extLst>
          </p:cNvPr>
          <p:cNvSpPr txBox="1"/>
          <p:nvPr/>
        </p:nvSpPr>
        <p:spPr>
          <a:xfrm>
            <a:off x="2619711" y="1997839"/>
            <a:ext cx="7525385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s-MX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/>
            </a:endParaRPr>
          </a:p>
          <a:p>
            <a:pPr algn="ctr"/>
            <a:r>
              <a:rPr lang="en-US" sz="3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lt"/>
                <a:cs typeface="+mn-lt"/>
              </a:rPr>
              <a:t>Metodología</a:t>
            </a: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lt"/>
                <a:cs typeface="+mn-lt"/>
              </a:rPr>
              <a:t> para la </a:t>
            </a:r>
            <a:r>
              <a:rPr lang="en-US" sz="3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lt"/>
                <a:cs typeface="+mn-lt"/>
              </a:rPr>
              <a:t>construcción</a:t>
            </a: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lt"/>
                <a:cs typeface="+mn-lt"/>
              </a:rPr>
              <a:t> de hoja </a:t>
            </a:r>
            <a:r>
              <a:rPr lang="en-US" sz="3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lt"/>
                <a:cs typeface="+mn-lt"/>
              </a:rPr>
              <a:t>ruta</a:t>
            </a: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lt"/>
                <a:cs typeface="+mn-lt"/>
              </a:rPr>
              <a:t> para la </a:t>
            </a:r>
            <a:r>
              <a:rPr lang="en-US" sz="3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lt"/>
                <a:cs typeface="+mn-lt"/>
              </a:rPr>
              <a:t>implementación</a:t>
            </a: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lt"/>
                <a:cs typeface="+mn-lt"/>
              </a:rPr>
              <a:t> de SAF </a:t>
            </a:r>
            <a:r>
              <a:rPr lang="en-US" sz="3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lt"/>
                <a:cs typeface="+mn-lt"/>
              </a:rPr>
              <a:t>en</a:t>
            </a: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lt"/>
                <a:cs typeface="+mn-lt"/>
              </a:rPr>
              <a:t> Colombia</a:t>
            </a:r>
            <a:endParaRPr lang="en-US" sz="3600" dirty="0">
              <a:latin typeface="+mj-lt"/>
            </a:endParaRPr>
          </a:p>
          <a:p>
            <a:pPr algn="l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/>
            </a:endParaRPr>
          </a:p>
        </p:txBody>
      </p:sp>
      <p:pic>
        <p:nvPicPr>
          <p:cNvPr id="4" name="Gráfico 3" descr="Airplane contorno">
            <a:extLst>
              <a:ext uri="{FF2B5EF4-FFF2-40B4-BE49-F238E27FC236}">
                <a16:creationId xmlns:a16="http://schemas.microsoft.com/office/drawing/2014/main" id="{E69E77CC-B62A-CAC2-E147-C56BED7020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46676" y="2527024"/>
            <a:ext cx="757598" cy="75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14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FC6AD67-B370-216C-BA5F-2A196CABEC98}"/>
              </a:ext>
            </a:extLst>
          </p:cNvPr>
          <p:cNvSpPr/>
          <p:nvPr/>
        </p:nvSpPr>
        <p:spPr>
          <a:xfrm>
            <a:off x="394291" y="3174110"/>
            <a:ext cx="2176601" cy="14470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23294" y="460400"/>
            <a:ext cx="1029649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400" b="1" spc="119" dirty="0">
                <a:solidFill>
                  <a:srgbClr val="DA723E"/>
                </a:solidFill>
              </a:rPr>
              <a:t>CRONOGRAMA DE TRABAJO</a:t>
            </a:r>
            <a:endParaRPr lang="en-US" sz="2400" b="1" spc="119" dirty="0">
              <a:solidFill>
                <a:srgbClr val="DA723E"/>
              </a:solidFill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BB742AFC-4EF8-D316-5613-409CF5ECC125}"/>
              </a:ext>
            </a:extLst>
          </p:cNvPr>
          <p:cNvSpPr/>
          <p:nvPr/>
        </p:nvSpPr>
        <p:spPr>
          <a:xfrm>
            <a:off x="523294" y="916805"/>
            <a:ext cx="2378619" cy="1124030"/>
          </a:xfrm>
          <a:prstGeom prst="homePlate">
            <a:avLst>
              <a:gd name="adj" fmla="val 26351"/>
            </a:avLst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>
                <a:solidFill>
                  <a:srgbClr val="FFFFFF"/>
                </a:solidFill>
              </a:rPr>
              <a:t>Plenaria de lanzamiento</a:t>
            </a:r>
            <a:endParaRPr lang="es-AR" b="1" dirty="0">
              <a:solidFill>
                <a:srgbClr val="FFFFFF"/>
              </a:solidFill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F9F00311-6DEC-D27A-09D1-94E7B5E47D5A}"/>
              </a:ext>
            </a:extLst>
          </p:cNvPr>
          <p:cNvSpPr/>
          <p:nvPr/>
        </p:nvSpPr>
        <p:spPr>
          <a:xfrm>
            <a:off x="2730683" y="916805"/>
            <a:ext cx="5709684" cy="1124030"/>
          </a:xfrm>
          <a:prstGeom prst="chevron">
            <a:avLst>
              <a:gd name="adj" fmla="val 25676"/>
            </a:avLst>
          </a:prstGeom>
          <a:solidFill>
            <a:srgbClr val="DA72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AR" sz="2000" b="1" dirty="0">
                <a:solidFill>
                  <a:schemeClr val="bg1"/>
                </a:solidFill>
              </a:rPr>
              <a:t>Mesas temáticas </a:t>
            </a:r>
            <a:endParaRPr lang="es-AR" b="1">
              <a:solidFill>
                <a:schemeClr val="bg1"/>
              </a:solidFill>
              <a:cs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A67405-B06B-B3E0-4645-753FC88B7074}"/>
              </a:ext>
            </a:extLst>
          </p:cNvPr>
          <p:cNvSpPr txBox="1"/>
          <p:nvPr/>
        </p:nvSpPr>
        <p:spPr>
          <a:xfrm>
            <a:off x="452133" y="2261280"/>
            <a:ext cx="219535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AR" sz="1600" dirty="0"/>
              <a:t>Pre-lanzamiento instituciones públicas (4/09/23)</a:t>
            </a:r>
          </a:p>
          <a:p>
            <a:pPr>
              <a:spcBef>
                <a:spcPts val="600"/>
              </a:spcBef>
            </a:pPr>
            <a:endParaRPr lang="es-AR" sz="1600" dirty="0"/>
          </a:p>
          <a:p>
            <a:pPr marL="169863" indent="-1698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AR" sz="1600" dirty="0"/>
              <a:t>Lanzamiento oficial con partes involucradas públicas y privadas</a:t>
            </a:r>
            <a:br>
              <a:rPr lang="es-AR" sz="1600" dirty="0"/>
            </a:br>
            <a:r>
              <a:rPr lang="es-AR" sz="1600" dirty="0"/>
              <a:t>(5/10/23)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031365-D69E-2A06-37D6-B9543AF7383D}"/>
              </a:ext>
            </a:extLst>
          </p:cNvPr>
          <p:cNvSpPr txBox="1"/>
          <p:nvPr/>
        </p:nvSpPr>
        <p:spPr>
          <a:xfrm>
            <a:off x="8302379" y="2455508"/>
            <a:ext cx="296088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AR" sz="1600" dirty="0"/>
              <a:t>Consolidación de insumos y redacción de la hoja de ruta</a:t>
            </a:r>
          </a:p>
          <a:p>
            <a:pPr marL="169863" indent="-1698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AR" sz="1600" dirty="0"/>
              <a:t>Iteración con actores puntuales y  mesas de validación </a:t>
            </a:r>
          </a:p>
          <a:p>
            <a:pPr marL="169863" indent="-1698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AR" sz="1600" dirty="0"/>
              <a:t>Mesa plenaria de socialización</a:t>
            </a: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365583BC-6584-4F8E-08C9-17AC00C48126}"/>
              </a:ext>
            </a:extLst>
          </p:cNvPr>
          <p:cNvSpPr/>
          <p:nvPr/>
        </p:nvSpPr>
        <p:spPr>
          <a:xfrm>
            <a:off x="8219187" y="939954"/>
            <a:ext cx="3107488" cy="1124030"/>
          </a:xfrm>
          <a:prstGeom prst="chevron">
            <a:avLst>
              <a:gd name="adj" fmla="val 2567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>
                <a:solidFill>
                  <a:srgbClr val="FFFFFF"/>
                </a:solidFill>
              </a:rPr>
              <a:t>Redacción de la </a:t>
            </a:r>
            <a:br>
              <a:rPr lang="es-AR" sz="2000" b="1" dirty="0">
                <a:solidFill>
                  <a:srgbClr val="FFFFFF"/>
                </a:solidFill>
              </a:rPr>
            </a:br>
            <a:r>
              <a:rPr lang="es-AR" sz="2000" b="1" dirty="0">
                <a:solidFill>
                  <a:srgbClr val="FFFFFF"/>
                </a:solidFill>
              </a:rPr>
              <a:t>Hoja de Ruta</a:t>
            </a:r>
            <a:endParaRPr lang="es-AR" b="1" dirty="0">
              <a:solidFill>
                <a:srgbClr val="FFFFFF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A798848-C761-7C89-626C-DC8A70AC51E1}"/>
              </a:ext>
            </a:extLst>
          </p:cNvPr>
          <p:cNvCxnSpPr>
            <a:cxnSpLocks/>
          </p:cNvCxnSpPr>
          <p:nvPr/>
        </p:nvCxnSpPr>
        <p:spPr>
          <a:xfrm>
            <a:off x="569372" y="6586536"/>
            <a:ext cx="2001520" cy="0"/>
          </a:xfrm>
          <a:prstGeom prst="straightConnector1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4BAA596-0432-8A99-5F60-FDF99F345498}"/>
              </a:ext>
            </a:extLst>
          </p:cNvPr>
          <p:cNvSpPr txBox="1"/>
          <p:nvPr/>
        </p:nvSpPr>
        <p:spPr>
          <a:xfrm>
            <a:off x="856307" y="6301313"/>
            <a:ext cx="1641175" cy="310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AR" sz="1400" dirty="0"/>
              <a:t>Sep. – Oct. 2023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96C7C9-13F7-9A60-F731-024A840494CD}"/>
              </a:ext>
            </a:extLst>
          </p:cNvPr>
          <p:cNvSpPr txBox="1"/>
          <p:nvPr/>
        </p:nvSpPr>
        <p:spPr>
          <a:xfrm>
            <a:off x="4204853" y="6290228"/>
            <a:ext cx="2111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AR" sz="1400" dirty="0"/>
              <a:t>Oct. 2023 – Ene. 2024</a:t>
            </a:r>
          </a:p>
        </p:txBody>
      </p:sp>
      <p:graphicFrame>
        <p:nvGraphicFramePr>
          <p:cNvPr id="13" name="Table 17">
            <a:extLst>
              <a:ext uri="{FF2B5EF4-FFF2-40B4-BE49-F238E27FC236}">
                <a16:creationId xmlns:a16="http://schemas.microsoft.com/office/drawing/2014/main" id="{38B3C594-F4FB-1B03-8DDC-0417EFBC41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77062"/>
              </p:ext>
            </p:extLst>
          </p:nvPr>
        </p:nvGraphicFramePr>
        <p:xfrm>
          <a:off x="2730683" y="2261280"/>
          <a:ext cx="5571696" cy="38205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7546">
                  <a:extLst>
                    <a:ext uri="{9D8B030D-6E8A-4147-A177-3AD203B41FA5}">
                      <a16:colId xmlns:a16="http://schemas.microsoft.com/office/drawing/2014/main" val="397709649"/>
                    </a:ext>
                  </a:extLst>
                </a:gridCol>
                <a:gridCol w="4514150">
                  <a:extLst>
                    <a:ext uri="{9D8B030D-6E8A-4147-A177-3AD203B41FA5}">
                      <a16:colId xmlns:a16="http://schemas.microsoft.com/office/drawing/2014/main" val="2356184413"/>
                    </a:ext>
                  </a:extLst>
                </a:gridCol>
              </a:tblGrid>
              <a:tr h="713734"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Mesa I: </a:t>
                      </a:r>
                      <a:r>
                        <a:rPr lang="es-ES" sz="14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(27/10/23)</a:t>
                      </a:r>
                      <a:endParaRPr lang="en-US" sz="1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</a:pPr>
                      <a:r>
                        <a:rPr lang="es-E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Materias primas y producción de SAF </a:t>
                      </a:r>
                      <a:endParaRPr lang="es-ES" sz="14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es-ES" sz="14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      Lugar: Sala BID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736304"/>
                  </a:ext>
                </a:extLst>
              </a:tr>
              <a:tr h="744845"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Mesa II: </a:t>
                      </a:r>
                      <a:r>
                        <a:rPr kumimoji="0" lang="es-E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(08/11/23)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s-E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Cadena de suministro de combustibles de aviación</a:t>
                      </a:r>
                    </a:p>
                    <a:p>
                      <a:pPr marL="0" indent="0">
                        <a:lnSpc>
                          <a:spcPts val="2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ES" sz="14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      Lugar: Sala BID</a:t>
                      </a:r>
                      <a:endParaRPr lang="es-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572190"/>
                  </a:ext>
                </a:extLst>
              </a:tr>
              <a:tr h="921907"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Mesa III: </a:t>
                      </a:r>
                      <a:r>
                        <a:rPr kumimoji="0" lang="es-E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(21/11/23)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Operadores aéreos, fabricantes y usuario final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es-ES" sz="14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      Lugar: Instalaciones IATA</a:t>
                      </a:r>
                      <a:endParaRPr lang="es-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472717"/>
                  </a:ext>
                </a:extLst>
              </a:tr>
              <a:tr h="921907"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Mesa IV: </a:t>
                      </a:r>
                      <a:r>
                        <a:rPr kumimoji="0" lang="es-E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(1/12/23)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s-E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Ambiental y certificaciones de sostenibilidad</a:t>
                      </a:r>
                    </a:p>
                    <a:p>
                      <a:pPr marL="0" indent="0">
                        <a:lnSpc>
                          <a:spcPts val="2000"/>
                        </a:lnSpc>
                        <a:buFontTx/>
                        <a:buNone/>
                      </a:pPr>
                      <a:r>
                        <a:rPr lang="es-ES" sz="14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      Lugar: Sala BID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029626"/>
                  </a:ext>
                </a:extLst>
              </a:tr>
              <a:tr h="5055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Mesa V:</a:t>
                      </a:r>
                      <a:br>
                        <a:rPr lang="es-E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kumimoji="0" lang="es-E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(a definir)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Marco </a:t>
                      </a:r>
                      <a:r>
                        <a:rPr lang="es-AR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institucional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ES" sz="14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Lugar: Instalaciones ECOPETROL</a:t>
                      </a:r>
                      <a:endParaRPr lang="es-AR" sz="1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887333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4AA02C65-B98B-59EA-3C26-6BBEC0181AC3}"/>
              </a:ext>
            </a:extLst>
          </p:cNvPr>
          <p:cNvSpPr txBox="1"/>
          <p:nvPr/>
        </p:nvSpPr>
        <p:spPr>
          <a:xfrm>
            <a:off x="11192719" y="629662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sz="140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83AE840-C156-FE6D-A380-D8B5BB837E48}"/>
              </a:ext>
            </a:extLst>
          </p:cNvPr>
          <p:cNvSpPr/>
          <p:nvPr/>
        </p:nvSpPr>
        <p:spPr>
          <a:xfrm>
            <a:off x="459152" y="6480635"/>
            <a:ext cx="221996" cy="181834"/>
          </a:xfrm>
          <a:prstGeom prst="rect">
            <a:avLst/>
          </a:prstGeom>
          <a:solidFill>
            <a:srgbClr val="DA7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>
              <a:solidFill>
                <a:schemeClr val="tx1"/>
              </a:solidFill>
            </a:endParaRP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EA2CE634-623B-67DF-49B5-FA5F682E6EEB}"/>
              </a:ext>
            </a:extLst>
          </p:cNvPr>
          <p:cNvCxnSpPr/>
          <p:nvPr/>
        </p:nvCxnSpPr>
        <p:spPr>
          <a:xfrm>
            <a:off x="2730683" y="6586536"/>
            <a:ext cx="5317274" cy="0"/>
          </a:xfrm>
          <a:prstGeom prst="straightConnector1">
            <a:avLst/>
          </a:prstGeom>
          <a:ln w="12700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683FE477-6978-BE4B-B88D-6AFD9AEF9C0A}"/>
              </a:ext>
            </a:extLst>
          </p:cNvPr>
          <p:cNvCxnSpPr>
            <a:cxnSpLocks/>
          </p:cNvCxnSpPr>
          <p:nvPr/>
        </p:nvCxnSpPr>
        <p:spPr>
          <a:xfrm>
            <a:off x="8136388" y="6591079"/>
            <a:ext cx="3241062" cy="6926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31">
            <a:extLst>
              <a:ext uri="{FF2B5EF4-FFF2-40B4-BE49-F238E27FC236}">
                <a16:creationId xmlns:a16="http://schemas.microsoft.com/office/drawing/2014/main" id="{31E33DE8-1FD4-F7DF-0545-86D56F87F0DE}"/>
              </a:ext>
            </a:extLst>
          </p:cNvPr>
          <p:cNvSpPr txBox="1"/>
          <p:nvPr/>
        </p:nvSpPr>
        <p:spPr>
          <a:xfrm>
            <a:off x="8699661" y="6290228"/>
            <a:ext cx="2111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AR" sz="1400" dirty="0"/>
              <a:t>Feb. 2023 – Abr. 2024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1D7117F3-08BE-E412-B81C-4A94B2AE7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173230" y="1079828"/>
            <a:ext cx="791939" cy="921573"/>
          </a:xfrm>
          <a:prstGeom prst="rect">
            <a:avLst/>
          </a:prstGeom>
          <a:ln>
            <a:noFill/>
          </a:ln>
        </p:spPr>
      </p:pic>
      <p:pic>
        <p:nvPicPr>
          <p:cNvPr id="25" name="Gráfico 24" descr="Airplane con relleno sólido">
            <a:extLst>
              <a:ext uri="{FF2B5EF4-FFF2-40B4-BE49-F238E27FC236}">
                <a16:creationId xmlns:a16="http://schemas.microsoft.com/office/drawing/2014/main" id="{40FCA13E-DB22-5A90-CC33-699B08721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7710117" y="6340007"/>
            <a:ext cx="509070" cy="509070"/>
          </a:xfrm>
          <a:prstGeom prst="rect">
            <a:avLst/>
          </a:prstGeom>
        </p:spPr>
      </p:pic>
      <p:pic>
        <p:nvPicPr>
          <p:cNvPr id="26" name="Gráfico 25" descr="Airplane con relleno sólido">
            <a:extLst>
              <a:ext uri="{FF2B5EF4-FFF2-40B4-BE49-F238E27FC236}">
                <a16:creationId xmlns:a16="http://schemas.microsoft.com/office/drawing/2014/main" id="{789C5CCF-DB41-5E09-3701-122B4E841C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2430842" y="6332001"/>
            <a:ext cx="509070" cy="50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8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647886B-EC78-145D-9C7D-6C81E8D6CA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482945"/>
              </p:ext>
            </p:extLst>
          </p:nvPr>
        </p:nvGraphicFramePr>
        <p:xfrm>
          <a:off x="1931506" y="2261801"/>
          <a:ext cx="7607485" cy="3579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7396B62-94C4-6C3D-9821-D883308233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5527156"/>
              </p:ext>
            </p:extLst>
          </p:nvPr>
        </p:nvGraphicFramePr>
        <p:xfrm>
          <a:off x="1251858" y="2264043"/>
          <a:ext cx="6029318" cy="3429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83B8DA3B-52E6-2A19-8D88-4D3725E46C80}"/>
              </a:ext>
            </a:extLst>
          </p:cNvPr>
          <p:cNvSpPr txBox="1"/>
          <p:nvPr/>
        </p:nvSpPr>
        <p:spPr>
          <a:xfrm>
            <a:off x="803226" y="1514779"/>
            <a:ext cx="237308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s-ES" sz="2400" dirty="0">
                <a:solidFill>
                  <a:srgbClr val="3F3F3F"/>
                </a:solidFill>
                <a:latin typeface="Helvetica"/>
                <a:cs typeface="Helvetica"/>
              </a:rPr>
              <a:t>Momento 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1F559CB-878B-E9D1-B7D0-D01C261243BE}"/>
              </a:ext>
            </a:extLst>
          </p:cNvPr>
          <p:cNvSpPr txBox="1"/>
          <p:nvPr/>
        </p:nvSpPr>
        <p:spPr>
          <a:xfrm>
            <a:off x="9037463" y="1513228"/>
            <a:ext cx="237308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s-ES" sz="2400" dirty="0">
                <a:solidFill>
                  <a:srgbClr val="3F3F3F"/>
                </a:solidFill>
                <a:latin typeface="Helvetica"/>
                <a:cs typeface="Helvetica"/>
              </a:rPr>
              <a:t>Momento 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D7E2F43-168E-0097-8464-8DE605856F2B}"/>
              </a:ext>
            </a:extLst>
          </p:cNvPr>
          <p:cNvSpPr txBox="1"/>
          <p:nvPr/>
        </p:nvSpPr>
        <p:spPr>
          <a:xfrm>
            <a:off x="1402626" y="702410"/>
            <a:ext cx="10517543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lvl="0" algn="ctr"/>
            <a:r>
              <a:rPr lang="es-ES" sz="2400" b="1" dirty="0">
                <a:solidFill>
                  <a:srgbClr val="DA713E"/>
                </a:solidFill>
                <a:latin typeface="Helvetica" pitchFamily="2" charset="0"/>
              </a:rPr>
              <a:t>Proceso de creación de Mesa Técnica de la  Hoja Ruta SAF Colombia 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A54B2C-E47B-AF0A-B922-69270168A3AF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176311" y="1745612"/>
            <a:ext cx="5935032" cy="30777"/>
          </a:xfrm>
          <a:prstGeom prst="line">
            <a:avLst/>
          </a:prstGeom>
          <a:ln w="15875"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1593001-8692-EB16-6708-900398588EA4}"/>
              </a:ext>
            </a:extLst>
          </p:cNvPr>
          <p:cNvSpPr txBox="1"/>
          <p:nvPr/>
        </p:nvSpPr>
        <p:spPr>
          <a:xfrm>
            <a:off x="4343481" y="1514779"/>
            <a:ext cx="265795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s-ES" sz="2400" dirty="0">
                <a:solidFill>
                  <a:srgbClr val="3F3F3F"/>
                </a:solidFill>
                <a:latin typeface="Helvetica"/>
                <a:cs typeface="Helvetica"/>
              </a:rPr>
              <a:t>Momento 2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BA06099-D0A6-74D7-41EE-D5860DEC4A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284172" y="252526"/>
            <a:ext cx="1038107" cy="1198800"/>
          </a:xfrm>
          <a:prstGeom prst="rect">
            <a:avLst/>
          </a:prstGeom>
        </p:spPr>
      </p:pic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09E2E219-288C-2C1A-B397-6D4F820C95A9}"/>
              </a:ext>
            </a:extLst>
          </p:cNvPr>
          <p:cNvSpPr/>
          <p:nvPr/>
        </p:nvSpPr>
        <p:spPr>
          <a:xfrm>
            <a:off x="8661603" y="3406150"/>
            <a:ext cx="3095280" cy="461665"/>
          </a:xfrm>
          <a:prstGeom prst="round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CO" sz="1400" dirty="0">
                <a:solidFill>
                  <a:srgbClr val="757070"/>
                </a:solidFill>
              </a:rPr>
              <a:t>Memoria escrita</a:t>
            </a:r>
          </a:p>
          <a:p>
            <a:pPr algn="ctr"/>
            <a:r>
              <a:rPr lang="es-CO" sz="1400" dirty="0">
                <a:solidFill>
                  <a:srgbClr val="757070"/>
                </a:solidFill>
              </a:rPr>
              <a:t>Memorias audiovisuales</a:t>
            </a:r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F420CF39-4EDE-D933-F01A-62F289973E42}"/>
              </a:ext>
            </a:extLst>
          </p:cNvPr>
          <p:cNvSpPr/>
          <p:nvPr/>
        </p:nvSpPr>
        <p:spPr>
          <a:xfrm>
            <a:off x="8661603" y="4016541"/>
            <a:ext cx="3095280" cy="461665"/>
          </a:xfrm>
          <a:prstGeom prst="round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CO" sz="1400" dirty="0">
                <a:solidFill>
                  <a:srgbClr val="757070"/>
                </a:solidFill>
              </a:rPr>
              <a:t>Herramienta sintesis</a:t>
            </a:r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ED39116C-E1E1-1EAA-9ACD-4ACDF17477CF}"/>
              </a:ext>
            </a:extLst>
          </p:cNvPr>
          <p:cNvSpPr/>
          <p:nvPr/>
        </p:nvSpPr>
        <p:spPr>
          <a:xfrm>
            <a:off x="8661603" y="4552569"/>
            <a:ext cx="3095280" cy="461665"/>
          </a:xfrm>
          <a:prstGeom prst="round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CO" sz="1400" dirty="0">
                <a:solidFill>
                  <a:srgbClr val="757070"/>
                </a:solidFill>
              </a:rPr>
              <a:t>Comunicación en medios</a:t>
            </a:r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45F48E86-FD9B-D4E9-61A4-4916F86F4889}"/>
              </a:ext>
            </a:extLst>
          </p:cNvPr>
          <p:cNvSpPr/>
          <p:nvPr/>
        </p:nvSpPr>
        <p:spPr>
          <a:xfrm>
            <a:off x="8705146" y="2821940"/>
            <a:ext cx="3051737" cy="461665"/>
          </a:xfrm>
          <a:prstGeom prst="round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CO" sz="1400" dirty="0">
                <a:solidFill>
                  <a:srgbClr val="757070"/>
                </a:solidFill>
              </a:rPr>
              <a:t>Compilación de informacion socializada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DECEC70-A421-F836-E1E9-E97D1F899E09}"/>
              </a:ext>
            </a:extLst>
          </p:cNvPr>
          <p:cNvCxnSpPr>
            <a:cxnSpLocks/>
          </p:cNvCxnSpPr>
          <p:nvPr/>
        </p:nvCxnSpPr>
        <p:spPr>
          <a:xfrm>
            <a:off x="664372" y="6391894"/>
            <a:ext cx="2718767" cy="0"/>
          </a:xfrm>
          <a:prstGeom prst="line">
            <a:avLst/>
          </a:prstGeom>
          <a:ln w="15875"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D6E294A-4A02-F869-DEF5-828859C6FED5}"/>
              </a:ext>
            </a:extLst>
          </p:cNvPr>
          <p:cNvSpPr txBox="1"/>
          <p:nvPr/>
        </p:nvSpPr>
        <p:spPr>
          <a:xfrm>
            <a:off x="590326" y="6412289"/>
            <a:ext cx="30423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srgbClr val="757070"/>
                </a:solidFill>
              </a:rPr>
              <a:t>Equipo coordinador- Secretaria Técnica</a:t>
            </a: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82602349-4F29-2A47-C36E-07F714EAADBE}"/>
              </a:ext>
            </a:extLst>
          </p:cNvPr>
          <p:cNvCxnSpPr>
            <a:cxnSpLocks/>
          </p:cNvCxnSpPr>
          <p:nvPr/>
        </p:nvCxnSpPr>
        <p:spPr>
          <a:xfrm>
            <a:off x="3716674" y="6394191"/>
            <a:ext cx="4037151" cy="0"/>
          </a:xfrm>
          <a:prstGeom prst="line">
            <a:avLst/>
          </a:prstGeom>
          <a:ln w="15875"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0E8C3A3-E262-C7FC-E668-A6D27DB7B921}"/>
              </a:ext>
            </a:extLst>
          </p:cNvPr>
          <p:cNvSpPr txBox="1"/>
          <p:nvPr/>
        </p:nvSpPr>
        <p:spPr>
          <a:xfrm>
            <a:off x="3632626" y="6412289"/>
            <a:ext cx="41211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00" dirty="0">
                <a:solidFill>
                  <a:srgbClr val="757070"/>
                </a:solidFill>
              </a:rPr>
              <a:t>Actores y participantes- Equipo coordinador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0F4D8D6-A960-4430-4E14-91639E2848CB}"/>
              </a:ext>
            </a:extLst>
          </p:cNvPr>
          <p:cNvSpPr txBox="1"/>
          <p:nvPr/>
        </p:nvSpPr>
        <p:spPr>
          <a:xfrm>
            <a:off x="8858418" y="6417748"/>
            <a:ext cx="30423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srgbClr val="757070"/>
                </a:solidFill>
              </a:rPr>
              <a:t>Secretaria Técnica- Academia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DF31B960-55A6-48CD-0F3A-B7415D90CCB5}"/>
              </a:ext>
            </a:extLst>
          </p:cNvPr>
          <p:cNvCxnSpPr>
            <a:cxnSpLocks/>
          </p:cNvCxnSpPr>
          <p:nvPr/>
        </p:nvCxnSpPr>
        <p:spPr>
          <a:xfrm>
            <a:off x="8353426" y="6391894"/>
            <a:ext cx="3454197" cy="0"/>
          </a:xfrm>
          <a:prstGeom prst="line">
            <a:avLst/>
          </a:prstGeom>
          <a:ln w="15875"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5CCDC98-57E3-CDA1-C7FC-24D7A0115697}"/>
              </a:ext>
            </a:extLst>
          </p:cNvPr>
          <p:cNvSpPr txBox="1"/>
          <p:nvPr/>
        </p:nvSpPr>
        <p:spPr>
          <a:xfrm>
            <a:off x="803225" y="5899422"/>
            <a:ext cx="237308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s-ES" sz="1600" dirty="0">
                <a:solidFill>
                  <a:srgbClr val="757070"/>
                </a:solidFill>
                <a:latin typeface="Century Gothic" panose="020B0502020202020204" pitchFamily="34" charset="0"/>
              </a:rPr>
              <a:t>Alistamiento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8874802-C4A5-7D8F-121D-D8C0171B4A88}"/>
              </a:ext>
            </a:extLst>
          </p:cNvPr>
          <p:cNvSpPr txBox="1"/>
          <p:nvPr/>
        </p:nvSpPr>
        <p:spPr>
          <a:xfrm>
            <a:off x="4506682" y="5899422"/>
            <a:ext cx="237308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s-ES" sz="1600" dirty="0">
                <a:solidFill>
                  <a:srgbClr val="757070"/>
                </a:solidFill>
                <a:latin typeface="Century Gothic" panose="020B0502020202020204" pitchFamily="34" charset="0"/>
              </a:rPr>
              <a:t>Estructuración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CE97C0FE-185B-EC8E-E6D2-CB5C0FA5D8DC}"/>
              </a:ext>
            </a:extLst>
          </p:cNvPr>
          <p:cNvSpPr txBox="1"/>
          <p:nvPr/>
        </p:nvSpPr>
        <p:spPr>
          <a:xfrm>
            <a:off x="8893981" y="5888492"/>
            <a:ext cx="237308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s-ES" sz="1600" dirty="0">
                <a:solidFill>
                  <a:srgbClr val="757070"/>
                </a:solidFill>
                <a:latin typeface="Century Gothic" panose="020B0502020202020204" pitchFamily="34" charset="0"/>
              </a:rPr>
              <a:t>Recopilación</a:t>
            </a:r>
          </a:p>
        </p:txBody>
      </p:sp>
    </p:spTree>
    <p:extLst>
      <p:ext uri="{BB962C8B-B14F-4D97-AF65-F5344CB8AC3E}">
        <p14:creationId xmlns:p14="http://schemas.microsoft.com/office/powerpoint/2010/main" val="941582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brir corchete 54">
            <a:extLst>
              <a:ext uri="{FF2B5EF4-FFF2-40B4-BE49-F238E27FC236}">
                <a16:creationId xmlns:a16="http://schemas.microsoft.com/office/drawing/2014/main" id="{CB1FF8D4-28EE-24BA-86A5-60E2753230BF}"/>
              </a:ext>
            </a:extLst>
          </p:cNvPr>
          <p:cNvSpPr/>
          <p:nvPr/>
        </p:nvSpPr>
        <p:spPr>
          <a:xfrm>
            <a:off x="9747937" y="1348039"/>
            <a:ext cx="150786" cy="5089726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Abrir corchete 34">
            <a:extLst>
              <a:ext uri="{FF2B5EF4-FFF2-40B4-BE49-F238E27FC236}">
                <a16:creationId xmlns:a16="http://schemas.microsoft.com/office/drawing/2014/main" id="{019C360A-7AF8-1445-FE93-BF35AF67571C}"/>
              </a:ext>
            </a:extLst>
          </p:cNvPr>
          <p:cNvSpPr/>
          <p:nvPr/>
        </p:nvSpPr>
        <p:spPr>
          <a:xfrm>
            <a:off x="7161000" y="1290362"/>
            <a:ext cx="150786" cy="5094081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Abrir corchete 17">
            <a:extLst>
              <a:ext uri="{FF2B5EF4-FFF2-40B4-BE49-F238E27FC236}">
                <a16:creationId xmlns:a16="http://schemas.microsoft.com/office/drawing/2014/main" id="{425E5D92-557D-511E-FCF4-454C12E7053E}"/>
              </a:ext>
            </a:extLst>
          </p:cNvPr>
          <p:cNvSpPr/>
          <p:nvPr/>
        </p:nvSpPr>
        <p:spPr>
          <a:xfrm>
            <a:off x="4922036" y="1264247"/>
            <a:ext cx="150786" cy="5094081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Abrir corchete 19">
            <a:extLst>
              <a:ext uri="{FF2B5EF4-FFF2-40B4-BE49-F238E27FC236}">
                <a16:creationId xmlns:a16="http://schemas.microsoft.com/office/drawing/2014/main" id="{CAD3B4D8-422A-A310-93E4-827546906527}"/>
              </a:ext>
            </a:extLst>
          </p:cNvPr>
          <p:cNvSpPr/>
          <p:nvPr/>
        </p:nvSpPr>
        <p:spPr>
          <a:xfrm>
            <a:off x="2540540" y="1281515"/>
            <a:ext cx="146682" cy="502708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65258C2A-CF86-8243-4370-8A80CA145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00989"/>
              </p:ext>
            </p:extLst>
          </p:nvPr>
        </p:nvGraphicFramePr>
        <p:xfrm>
          <a:off x="108857" y="78377"/>
          <a:ext cx="11978910" cy="1152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5782">
                  <a:extLst>
                    <a:ext uri="{9D8B030D-6E8A-4147-A177-3AD203B41FA5}">
                      <a16:colId xmlns:a16="http://schemas.microsoft.com/office/drawing/2014/main" val="3102311173"/>
                    </a:ext>
                  </a:extLst>
                </a:gridCol>
                <a:gridCol w="2395782">
                  <a:extLst>
                    <a:ext uri="{9D8B030D-6E8A-4147-A177-3AD203B41FA5}">
                      <a16:colId xmlns:a16="http://schemas.microsoft.com/office/drawing/2014/main" val="4169802279"/>
                    </a:ext>
                  </a:extLst>
                </a:gridCol>
                <a:gridCol w="2395782">
                  <a:extLst>
                    <a:ext uri="{9D8B030D-6E8A-4147-A177-3AD203B41FA5}">
                      <a16:colId xmlns:a16="http://schemas.microsoft.com/office/drawing/2014/main" val="3661993274"/>
                    </a:ext>
                  </a:extLst>
                </a:gridCol>
                <a:gridCol w="2395782">
                  <a:extLst>
                    <a:ext uri="{9D8B030D-6E8A-4147-A177-3AD203B41FA5}">
                      <a16:colId xmlns:a16="http://schemas.microsoft.com/office/drawing/2014/main" val="891832412"/>
                    </a:ext>
                  </a:extLst>
                </a:gridCol>
                <a:gridCol w="2395782">
                  <a:extLst>
                    <a:ext uri="{9D8B030D-6E8A-4147-A177-3AD203B41FA5}">
                      <a16:colId xmlns:a16="http://schemas.microsoft.com/office/drawing/2014/main" val="2946471707"/>
                    </a:ext>
                  </a:extLst>
                </a:gridCol>
              </a:tblGrid>
              <a:tr h="421115">
                <a:tc>
                  <a:txBody>
                    <a:bodyPr/>
                    <a:lstStyle/>
                    <a:p>
                      <a:pPr algn="ctr"/>
                      <a:r>
                        <a:rPr lang="es-CO" b="1" dirty="0"/>
                        <a:t>27 Oct. 23</a:t>
                      </a:r>
                    </a:p>
                  </a:txBody>
                  <a:tcPr anchor="ctr">
                    <a:solidFill>
                      <a:srgbClr val="DA72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08 Nov. 23</a:t>
                      </a:r>
                    </a:p>
                  </a:txBody>
                  <a:tcPr anchor="ctr">
                    <a:solidFill>
                      <a:srgbClr val="DA72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21 Nov. 23</a:t>
                      </a:r>
                    </a:p>
                  </a:txBody>
                  <a:tcPr anchor="ctr">
                    <a:solidFill>
                      <a:srgbClr val="DA72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 Dic. 23</a:t>
                      </a:r>
                    </a:p>
                  </a:txBody>
                  <a:tcPr anchor="ctr">
                    <a:solidFill>
                      <a:srgbClr val="DA72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Por definir</a:t>
                      </a:r>
                    </a:p>
                  </a:txBody>
                  <a:tcPr anchor="ctr">
                    <a:solidFill>
                      <a:srgbClr val="DA72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327086"/>
                  </a:ext>
                </a:extLst>
              </a:tr>
              <a:tr h="614226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bg1"/>
                          </a:solidFill>
                        </a:rPr>
                        <a:t>I: Materias primas y producción de SAF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bg1"/>
                          </a:solidFill>
                        </a:rPr>
                        <a:t>II. Cadena de suministro de combustibles de aviación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bg1"/>
                          </a:solidFill>
                        </a:rPr>
                        <a:t>III. Operadores aéreos y fabricantes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bg1"/>
                          </a:solidFill>
                        </a:rPr>
                        <a:t>Mesa IV. Aspectos ambientales y certificación de sostenibilidad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bg1"/>
                          </a:solidFill>
                        </a:rPr>
                        <a:t>V. Marco Institucional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580402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630F6A17-DBB3-39BA-4765-758A4166E2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38" y="3463373"/>
            <a:ext cx="827973" cy="323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F0D93B7-45C0-214A-4A74-5555E9CD6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31" y="4055634"/>
            <a:ext cx="860114" cy="43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FE0FD0E-C259-6769-DDF1-15D71E1ED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16" y="2455277"/>
            <a:ext cx="480491" cy="4804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5A11CE56-97BC-EA74-9404-79268A42984F}"/>
              </a:ext>
            </a:extLst>
          </p:cNvPr>
          <p:cNvCxnSpPr>
            <a:cxnSpLocks/>
          </p:cNvCxnSpPr>
          <p:nvPr/>
        </p:nvCxnSpPr>
        <p:spPr>
          <a:xfrm>
            <a:off x="1196738" y="1372955"/>
            <a:ext cx="4354" cy="37807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C7129CE1-73F7-A83F-22DF-91F66A805D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848" y="2270264"/>
            <a:ext cx="786521" cy="44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C2BCB39-EFF6-76AC-B9D5-6668D730C8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40" y="3041050"/>
            <a:ext cx="1189160" cy="323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C17E5AC-214A-C852-256E-9C893E53C4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21" y="4077405"/>
            <a:ext cx="1114423" cy="419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Terpel – Líder en la distribución de combustibles">
            <a:extLst>
              <a:ext uri="{FF2B5EF4-FFF2-40B4-BE49-F238E27FC236}">
                <a16:creationId xmlns:a16="http://schemas.microsoft.com/office/drawing/2014/main" id="{66FBBD90-A0B4-5E3E-2E01-F078A4391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47" y="4217789"/>
            <a:ext cx="973761" cy="97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IMAX Colombia | Siempre Más | Primax Colombia">
            <a:extLst>
              <a:ext uri="{FF2B5EF4-FFF2-40B4-BE49-F238E27FC236}">
                <a16:creationId xmlns:a16="http://schemas.microsoft.com/office/drawing/2014/main" id="{8EBB5F00-C9C6-93F0-30D7-A240E6512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0" y="5048998"/>
            <a:ext cx="860114" cy="75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3FA35DD-F552-D3D1-C85B-ECEBBC24C8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532" y="4583570"/>
            <a:ext cx="905316" cy="367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hevron Corporation - Wikipedia, la enciclopedia libre">
            <a:extLst>
              <a:ext uri="{FF2B5EF4-FFF2-40B4-BE49-F238E27FC236}">
                <a16:creationId xmlns:a16="http://schemas.microsoft.com/office/drawing/2014/main" id="{F26EC0CC-BCEC-C5D2-7792-2B349C71A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64" y="2972497"/>
            <a:ext cx="358334" cy="39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a UAESP aclara: no hay sobrecostos en el contrato con Aguas de Bogotá |  Bogota.gov.co">
            <a:extLst>
              <a:ext uri="{FF2B5EF4-FFF2-40B4-BE49-F238E27FC236}">
                <a16:creationId xmlns:a16="http://schemas.microsoft.com/office/drawing/2014/main" id="{9FF0228B-A990-1ED6-0FD3-CB3F841D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18" y="3468552"/>
            <a:ext cx="827727" cy="46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neywell - Soluciones de control y automatización industrial - ERCO">
            <a:extLst>
              <a:ext uri="{FF2B5EF4-FFF2-40B4-BE49-F238E27FC236}">
                <a16:creationId xmlns:a16="http://schemas.microsoft.com/office/drawing/2014/main" id="{2FD98BCB-5215-6A15-75D4-8E05099E1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05" y="2214301"/>
            <a:ext cx="719779" cy="28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royecto para impulsar el “hidrógeno verde” – Hidrógeno Colombia">
            <a:extLst>
              <a:ext uri="{FF2B5EF4-FFF2-40B4-BE49-F238E27FC236}">
                <a16:creationId xmlns:a16="http://schemas.microsoft.com/office/drawing/2014/main" id="{E95ABCF4-D712-9CF4-39A0-E5A557DC5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09" y="1689228"/>
            <a:ext cx="882493" cy="4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inisterio de Minas y Energía">
            <a:extLst>
              <a:ext uri="{FF2B5EF4-FFF2-40B4-BE49-F238E27FC236}">
                <a16:creationId xmlns:a16="http://schemas.microsoft.com/office/drawing/2014/main" id="{A2ECA694-E452-118A-86F2-2E0DFE0F1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7" y="1724911"/>
            <a:ext cx="1029814" cy="38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A47BD1F9-AF78-12D1-3C1A-24102608994F}"/>
              </a:ext>
            </a:extLst>
          </p:cNvPr>
          <p:cNvCxnSpPr>
            <a:cxnSpLocks/>
          </p:cNvCxnSpPr>
          <p:nvPr/>
        </p:nvCxnSpPr>
        <p:spPr>
          <a:xfrm>
            <a:off x="3781498" y="1299921"/>
            <a:ext cx="8708" cy="37806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>
            <a:extLst>
              <a:ext uri="{FF2B5EF4-FFF2-40B4-BE49-F238E27FC236}">
                <a16:creationId xmlns:a16="http://schemas.microsoft.com/office/drawing/2014/main" id="{F3587039-876E-1037-7D0F-706744040F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306" y="1839950"/>
            <a:ext cx="827973" cy="323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Picture 16" descr="Minhacienda">
            <a:extLst>
              <a:ext uri="{FF2B5EF4-FFF2-40B4-BE49-F238E27FC236}">
                <a16:creationId xmlns:a16="http://schemas.microsoft.com/office/drawing/2014/main" id="{25266D13-55E5-8DA6-5DF5-8D12A9BC9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86" y="2391331"/>
            <a:ext cx="1131216" cy="35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rchivo:Logo Ministerio de Comercio Industria y Turismo 2022 ...">
            <a:extLst>
              <a:ext uri="{FF2B5EF4-FFF2-40B4-BE49-F238E27FC236}">
                <a16:creationId xmlns:a16="http://schemas.microsoft.com/office/drawing/2014/main" id="{15C90C87-EE6B-7032-5F68-4AF1CFC9B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221" y="2892236"/>
            <a:ext cx="1510723" cy="47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ímbolos Universidad de los Andes | Uniandes">
            <a:extLst>
              <a:ext uri="{FF2B5EF4-FFF2-40B4-BE49-F238E27FC236}">
                <a16:creationId xmlns:a16="http://schemas.microsoft.com/office/drawing/2014/main" id="{5F796FBE-353B-300B-A7F3-87849BB18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450" y="1798922"/>
            <a:ext cx="827974" cy="47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Ministerio de Minas y Energía">
            <a:extLst>
              <a:ext uri="{FF2B5EF4-FFF2-40B4-BE49-F238E27FC236}">
                <a16:creationId xmlns:a16="http://schemas.microsoft.com/office/drawing/2014/main" id="{FB9FAFBC-1DCC-596D-C67E-0BD2C641E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464" y="3499231"/>
            <a:ext cx="934305" cy="35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Banco de recursos multimedia">
            <a:extLst>
              <a:ext uri="{FF2B5EF4-FFF2-40B4-BE49-F238E27FC236}">
                <a16:creationId xmlns:a16="http://schemas.microsoft.com/office/drawing/2014/main" id="{317E282D-1CB1-FA42-ACFC-F68BFC4E7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708" y="3972930"/>
            <a:ext cx="954252" cy="23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90F1CEE-9513-7842-886C-740E37B62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145" y="2408529"/>
            <a:ext cx="860114" cy="43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12" descr="Proyecto para impulsar el “hidrógeno verde” – Hidrógeno Colombia">
            <a:extLst>
              <a:ext uri="{FF2B5EF4-FFF2-40B4-BE49-F238E27FC236}">
                <a16:creationId xmlns:a16="http://schemas.microsoft.com/office/drawing/2014/main" id="{0C618F24-3322-E735-B67A-C83D01604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311" y="3480596"/>
            <a:ext cx="880141" cy="4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La UAESP aclara: no hay sobrecostos en el contrato con Aguas de Bogotá |  Bogota.gov.co">
            <a:extLst>
              <a:ext uri="{FF2B5EF4-FFF2-40B4-BE49-F238E27FC236}">
                <a16:creationId xmlns:a16="http://schemas.microsoft.com/office/drawing/2014/main" id="{77CD84C6-FF38-3D09-0208-AA7259544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937" y="4484016"/>
            <a:ext cx="827727" cy="46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University of Washington - Wikipedia">
            <a:extLst>
              <a:ext uri="{FF2B5EF4-FFF2-40B4-BE49-F238E27FC236}">
                <a16:creationId xmlns:a16="http://schemas.microsoft.com/office/drawing/2014/main" id="{AD120277-A8B3-C3E3-C9F5-C84D7BC8E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099" y="4335937"/>
            <a:ext cx="639038" cy="63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BB92F58-0D1B-01DA-C04C-F96C777FBD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618" y="5178831"/>
            <a:ext cx="786521" cy="44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001B9AA3-6D51-73AC-5F86-F33594B2D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00" y="5053352"/>
            <a:ext cx="623887" cy="623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0" name="Picture 26" descr="Patrocinadores - 32 - CONGRESO NACIONAL DE DISTRIBUIDORES MINORISTAS DE  COMBUSTIBLES Y ENERGÉTICOS">
            <a:extLst>
              <a:ext uri="{FF2B5EF4-FFF2-40B4-BE49-F238E27FC236}">
                <a16:creationId xmlns:a16="http://schemas.microsoft.com/office/drawing/2014/main" id="{EAE9C940-D6CB-6005-CFE3-792A7E57F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19" y="5316173"/>
            <a:ext cx="1226917" cy="55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Patrocinadores - 32 - CONGRESO NACIONAL DE DISTRIBUIDORES MINORISTAS DE  COMBUSTIBLES Y ENERGÉTICOS">
            <a:extLst>
              <a:ext uri="{FF2B5EF4-FFF2-40B4-BE49-F238E27FC236}">
                <a16:creationId xmlns:a16="http://schemas.microsoft.com/office/drawing/2014/main" id="{2863E674-A12D-F2E4-AB7A-0670E6EB2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195" y="5755231"/>
            <a:ext cx="1226917" cy="55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Abrir corchete 28">
            <a:extLst>
              <a:ext uri="{FF2B5EF4-FFF2-40B4-BE49-F238E27FC236}">
                <a16:creationId xmlns:a16="http://schemas.microsoft.com/office/drawing/2014/main" id="{A8A9EF1C-0723-511F-2092-968558E1717E}"/>
              </a:ext>
            </a:extLst>
          </p:cNvPr>
          <p:cNvSpPr/>
          <p:nvPr/>
        </p:nvSpPr>
        <p:spPr>
          <a:xfrm>
            <a:off x="125403" y="1256359"/>
            <a:ext cx="150786" cy="5089726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52" name="Picture 28">
            <a:extLst>
              <a:ext uri="{FF2B5EF4-FFF2-40B4-BE49-F238E27FC236}">
                <a16:creationId xmlns:a16="http://schemas.microsoft.com/office/drawing/2014/main" id="{F1CD7D8A-7027-A30F-51D4-DF54EF3E7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466" y="1660408"/>
            <a:ext cx="1080120" cy="24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otiza Vuelos, Paquetes, Hoteles y Carros | LATAM en Colombia">
            <a:extLst>
              <a:ext uri="{FF2B5EF4-FFF2-40B4-BE49-F238E27FC236}">
                <a16:creationId xmlns:a16="http://schemas.microsoft.com/office/drawing/2014/main" id="{8C03AA18-624D-E1BB-3B3E-4DE7C8479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73" y="2215754"/>
            <a:ext cx="948860" cy="29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41960636-24D8-ACC2-EEC0-A4207BAB7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244" y="1532903"/>
            <a:ext cx="690146" cy="41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CC5D329D-B6F9-F5BA-522A-5FB1D995E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182" y="2738200"/>
            <a:ext cx="968614" cy="26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5D427D0B-13D9-120A-C866-C5E771E1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138" y="2231528"/>
            <a:ext cx="687529" cy="78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Ministerio de Transporte (Colombia) - Wikipedia, la enciclopedia libre">
            <a:extLst>
              <a:ext uri="{FF2B5EF4-FFF2-40B4-BE49-F238E27FC236}">
                <a16:creationId xmlns:a16="http://schemas.microsoft.com/office/drawing/2014/main" id="{DE2703D3-08D9-0672-B376-55735903B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25" y="5873410"/>
            <a:ext cx="1202752" cy="4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8" descr="Ministerio de Transporte (Colombia) - Wikipedia, la enciclopedia libre">
            <a:extLst>
              <a:ext uri="{FF2B5EF4-FFF2-40B4-BE49-F238E27FC236}">
                <a16:creationId xmlns:a16="http://schemas.microsoft.com/office/drawing/2014/main" id="{681DBA1E-943B-D1E1-D93B-5A6F64DE5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514" y="3339508"/>
            <a:ext cx="1081565" cy="39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B95898E8-C164-561E-29AD-38A3B255E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81" y="3684108"/>
            <a:ext cx="603611" cy="6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Estos son los mejores aeropuertos del mundo | Expreso">
            <a:extLst>
              <a:ext uri="{FF2B5EF4-FFF2-40B4-BE49-F238E27FC236}">
                <a16:creationId xmlns:a16="http://schemas.microsoft.com/office/drawing/2014/main" id="{83128D71-4ACF-B714-9085-88254D342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926" y="3751535"/>
            <a:ext cx="1201812" cy="46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0F69C68F-CA5D-4AA8-DEFA-C645DB4F0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1" y="4488539"/>
            <a:ext cx="770180" cy="39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237553F2-7599-9544-E2DE-73201FB102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879" y="4429128"/>
            <a:ext cx="827973" cy="323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Picture 46" descr="México, principal mercado de aviación comercial en Latinoamérica: ALTA">
            <a:extLst>
              <a:ext uri="{FF2B5EF4-FFF2-40B4-BE49-F238E27FC236}">
                <a16:creationId xmlns:a16="http://schemas.microsoft.com/office/drawing/2014/main" id="{79108BAA-3534-85CE-C8F7-37FA1BADC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856" y="5275177"/>
            <a:ext cx="651076" cy="36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>
            <a:extLst>
              <a:ext uri="{FF2B5EF4-FFF2-40B4-BE49-F238E27FC236}">
                <a16:creationId xmlns:a16="http://schemas.microsoft.com/office/drawing/2014/main" id="{2BF2642D-FC07-F353-928E-9A13D45D8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891" y="5993381"/>
            <a:ext cx="1383554" cy="13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Satena - EVA - Función Pública">
            <a:extLst>
              <a:ext uri="{FF2B5EF4-FFF2-40B4-BE49-F238E27FC236}">
                <a16:creationId xmlns:a16="http://schemas.microsoft.com/office/drawing/2014/main" id="{8A844E4A-F2E3-352A-5D30-1760C09EB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736" y="5072103"/>
            <a:ext cx="698514" cy="59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Inicio - Ministerio de Ambiente y Desarrollo Sostenible">
            <a:extLst>
              <a:ext uri="{FF2B5EF4-FFF2-40B4-BE49-F238E27FC236}">
                <a16:creationId xmlns:a16="http://schemas.microsoft.com/office/drawing/2014/main" id="{58438E3A-C6A0-3BF4-3C2A-73B0B79D1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034" y="1516637"/>
            <a:ext cx="1368268" cy="59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6" descr="Minhacienda">
            <a:extLst>
              <a:ext uri="{FF2B5EF4-FFF2-40B4-BE49-F238E27FC236}">
                <a16:creationId xmlns:a16="http://schemas.microsoft.com/office/drawing/2014/main" id="{9C3D4CE3-67F1-723A-9CAE-C32A6EDC5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594" y="2114910"/>
            <a:ext cx="1131216" cy="35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Instituto Colombiano de Normas Técnicas y Certificación - Wikipedia, la  enciclopedia libre">
            <a:extLst>
              <a:ext uri="{FF2B5EF4-FFF2-40B4-BE49-F238E27FC236}">
                <a16:creationId xmlns:a16="http://schemas.microsoft.com/office/drawing/2014/main" id="{A58B379B-E91D-55AE-317E-3DC27D541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123" y="1533629"/>
            <a:ext cx="695403" cy="59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 descr="Ministerio de Minas y Energía">
            <a:extLst>
              <a:ext uri="{FF2B5EF4-FFF2-40B4-BE49-F238E27FC236}">
                <a16:creationId xmlns:a16="http://schemas.microsoft.com/office/drawing/2014/main" id="{FD8BE0B9-4A5C-DF8E-1ACE-0D09D36F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69" y="2624620"/>
            <a:ext cx="1029814" cy="38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ISCC - Gesycal">
            <a:extLst>
              <a:ext uri="{FF2B5EF4-FFF2-40B4-BE49-F238E27FC236}">
                <a16:creationId xmlns:a16="http://schemas.microsoft.com/office/drawing/2014/main" id="{8A0DEF0B-C987-52E2-7B18-53D0C4013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912" y="3007885"/>
            <a:ext cx="684763" cy="6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2F679D55-4DB9-1CBA-F93A-25DA31396B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996" y="2429023"/>
            <a:ext cx="827973" cy="323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8" descr="Ministerio de Transporte (Colombia) - Wikipedia, la enciclopedia libre">
            <a:extLst>
              <a:ext uri="{FF2B5EF4-FFF2-40B4-BE49-F238E27FC236}">
                <a16:creationId xmlns:a16="http://schemas.microsoft.com/office/drawing/2014/main" id="{55D41FB9-4491-5800-A36E-790EBFE8C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940" y="3131508"/>
            <a:ext cx="1208979" cy="43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ED15419E-5706-7752-7D8D-1B6E42E0A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029" y="3896806"/>
            <a:ext cx="480491" cy="480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0">
            <a:extLst>
              <a:ext uri="{FF2B5EF4-FFF2-40B4-BE49-F238E27FC236}">
                <a16:creationId xmlns:a16="http://schemas.microsoft.com/office/drawing/2014/main" id="{46AC6159-E39C-5722-22F0-7CDC764DA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37" y="3812281"/>
            <a:ext cx="603611" cy="6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B24DB6A-C1D5-5B8D-DEF6-204B15B7C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847" y="3940595"/>
            <a:ext cx="770180" cy="39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0" descr="Símbolos Universidad de los Andes | Uniandes">
            <a:extLst>
              <a:ext uri="{FF2B5EF4-FFF2-40B4-BE49-F238E27FC236}">
                <a16:creationId xmlns:a16="http://schemas.microsoft.com/office/drawing/2014/main" id="{C09A4F47-CB3C-1F88-2CF0-37230B0E2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503" y="4593424"/>
            <a:ext cx="827974" cy="47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8" descr="Archivo:Logo Ministerio de Comercio Industria y Turismo 2022 ...">
            <a:extLst>
              <a:ext uri="{FF2B5EF4-FFF2-40B4-BE49-F238E27FC236}">
                <a16:creationId xmlns:a16="http://schemas.microsoft.com/office/drawing/2014/main" id="{2C271F10-03EC-8CC7-5292-34A3E421F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599" y="5121027"/>
            <a:ext cx="1254183" cy="39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F3410847-B69A-A887-86B5-45ED18A1AB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099" y="4614512"/>
            <a:ext cx="1114423" cy="419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F9A96183-BCE1-00E4-9FC1-1A5DAEE73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210" y="5581803"/>
            <a:ext cx="860114" cy="43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12" descr="Proyecto para impulsar el “hidrógeno verde” – Hidrógeno Colombia">
            <a:extLst>
              <a:ext uri="{FF2B5EF4-FFF2-40B4-BE49-F238E27FC236}">
                <a16:creationId xmlns:a16="http://schemas.microsoft.com/office/drawing/2014/main" id="{A11250C5-D6A2-DDB3-AF07-CA60D7C10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598" y="5669550"/>
            <a:ext cx="739107" cy="3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2" descr="Inicio - Ministerio de Ambiente y Desarrollo Sostenible">
            <a:extLst>
              <a:ext uri="{FF2B5EF4-FFF2-40B4-BE49-F238E27FC236}">
                <a16:creationId xmlns:a16="http://schemas.microsoft.com/office/drawing/2014/main" id="{195FD5A3-E6FE-725E-0069-DA4ADC99D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269" y="1623765"/>
            <a:ext cx="1360000" cy="5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6" descr="Minhacienda">
            <a:extLst>
              <a:ext uri="{FF2B5EF4-FFF2-40B4-BE49-F238E27FC236}">
                <a16:creationId xmlns:a16="http://schemas.microsoft.com/office/drawing/2014/main" id="{EDD9590A-BB86-9291-546A-C067A368D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480" y="2177091"/>
            <a:ext cx="1131216" cy="35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4" descr="Ministerio de Minas y Energía">
            <a:extLst>
              <a:ext uri="{FF2B5EF4-FFF2-40B4-BE49-F238E27FC236}">
                <a16:creationId xmlns:a16="http://schemas.microsoft.com/office/drawing/2014/main" id="{6203264A-4B65-DB7E-B9CD-E8E52CE5B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709" y="2623533"/>
            <a:ext cx="1029814" cy="38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8" descr="Ministerio de Transporte (Colombia) - Wikipedia, la enciclopedia libre">
            <a:extLst>
              <a:ext uri="{FF2B5EF4-FFF2-40B4-BE49-F238E27FC236}">
                <a16:creationId xmlns:a16="http://schemas.microsoft.com/office/drawing/2014/main" id="{FD88D31E-0AC3-CA4E-BCC2-40B3514BC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461" y="1334980"/>
            <a:ext cx="1081565" cy="39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E1A5D9D9-7947-5767-306E-D432DF7A34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748" y="3050648"/>
            <a:ext cx="1114423" cy="419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E4E020C3-C7C0-887B-B4C8-D705C593C9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543" y="3522420"/>
            <a:ext cx="1189160" cy="323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35EEEEC9-9D6D-5835-D25E-D8B190AED6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79" y="4510382"/>
            <a:ext cx="827973" cy="323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Picture 18" descr="Archivo:Logo Ministerio de Comercio Industria y Turismo 2022 ...">
            <a:extLst>
              <a:ext uri="{FF2B5EF4-FFF2-40B4-BE49-F238E27FC236}">
                <a16:creationId xmlns:a16="http://schemas.microsoft.com/office/drawing/2014/main" id="{E5FABF05-C2BF-C2DC-8CC2-5F5B36591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543" y="3942663"/>
            <a:ext cx="1510723" cy="47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" name="Picture 40">
            <a:extLst>
              <a:ext uri="{FF2B5EF4-FFF2-40B4-BE49-F238E27FC236}">
                <a16:creationId xmlns:a16="http://schemas.microsoft.com/office/drawing/2014/main" id="{7D9F189F-57E0-E5EF-DEA9-2DF9F0BEA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449" y="4741218"/>
            <a:ext cx="603611" cy="6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44">
            <a:extLst>
              <a:ext uri="{FF2B5EF4-FFF2-40B4-BE49-F238E27FC236}">
                <a16:creationId xmlns:a16="http://schemas.microsoft.com/office/drawing/2014/main" id="{7BF4C029-150D-8D71-A830-D0881A9DF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408" y="4936950"/>
            <a:ext cx="770180" cy="39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Imágenes de Union Europea - Descarga gratuita en Freepik">
            <a:extLst>
              <a:ext uri="{FF2B5EF4-FFF2-40B4-BE49-F238E27FC236}">
                <a16:creationId xmlns:a16="http://schemas.microsoft.com/office/drawing/2014/main" id="{524D473D-BB60-4880-0B96-88AB6882A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334" y="4946810"/>
            <a:ext cx="548820" cy="36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Federal Aviation Administration">
            <a:extLst>
              <a:ext uri="{FF2B5EF4-FFF2-40B4-BE49-F238E27FC236}">
                <a16:creationId xmlns:a16="http://schemas.microsoft.com/office/drawing/2014/main" id="{518DE3B9-038B-251D-7D55-7DDD00FA8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263" y="5616880"/>
            <a:ext cx="1264173" cy="37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Imagen 1028">
            <a:extLst>
              <a:ext uri="{FF2B5EF4-FFF2-40B4-BE49-F238E27FC236}">
                <a16:creationId xmlns:a16="http://schemas.microsoft.com/office/drawing/2014/main" id="{D4E2AD7B-1664-E53A-2D30-CBE1FC058C64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971" y="5501438"/>
            <a:ext cx="576736" cy="471875"/>
          </a:xfrm>
          <a:prstGeom prst="rect">
            <a:avLst/>
          </a:prstGeom>
        </p:spPr>
      </p:pic>
      <p:pic>
        <p:nvPicPr>
          <p:cNvPr id="1094" name="Picture 70" descr="Home">
            <a:extLst>
              <a:ext uri="{FF2B5EF4-FFF2-40B4-BE49-F238E27FC236}">
                <a16:creationId xmlns:a16="http://schemas.microsoft.com/office/drawing/2014/main" id="{A5E8607C-04D1-0A97-5090-2B50EA030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827" y="5992192"/>
            <a:ext cx="655707" cy="51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brir corchete 19">
            <a:extLst>
              <a:ext uri="{FF2B5EF4-FFF2-40B4-BE49-F238E27FC236}">
                <a16:creationId xmlns:a16="http://schemas.microsoft.com/office/drawing/2014/main" id="{D3416242-318F-A04B-EA65-61CF1B44EBC5}"/>
              </a:ext>
            </a:extLst>
          </p:cNvPr>
          <p:cNvSpPr/>
          <p:nvPr/>
        </p:nvSpPr>
        <p:spPr>
          <a:xfrm flipH="1">
            <a:off x="2308399" y="1272806"/>
            <a:ext cx="179890" cy="5022735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Abrir corchete 19">
            <a:extLst>
              <a:ext uri="{FF2B5EF4-FFF2-40B4-BE49-F238E27FC236}">
                <a16:creationId xmlns:a16="http://schemas.microsoft.com/office/drawing/2014/main" id="{34BBDF59-AC07-A45E-CB0A-6401D5A4B1E8}"/>
              </a:ext>
            </a:extLst>
          </p:cNvPr>
          <p:cNvSpPr/>
          <p:nvPr/>
        </p:nvSpPr>
        <p:spPr>
          <a:xfrm flipH="1">
            <a:off x="4677130" y="1272805"/>
            <a:ext cx="179890" cy="5022735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Abrir corchete 19">
            <a:extLst>
              <a:ext uri="{FF2B5EF4-FFF2-40B4-BE49-F238E27FC236}">
                <a16:creationId xmlns:a16="http://schemas.microsoft.com/office/drawing/2014/main" id="{DF696465-9AA6-2CC8-B323-F63A41806936}"/>
              </a:ext>
            </a:extLst>
          </p:cNvPr>
          <p:cNvSpPr/>
          <p:nvPr/>
        </p:nvSpPr>
        <p:spPr>
          <a:xfrm flipH="1">
            <a:off x="6919587" y="1298930"/>
            <a:ext cx="179890" cy="5022735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Abrir corchete 19">
            <a:extLst>
              <a:ext uri="{FF2B5EF4-FFF2-40B4-BE49-F238E27FC236}">
                <a16:creationId xmlns:a16="http://schemas.microsoft.com/office/drawing/2014/main" id="{174D3F3D-A261-0A5A-EEE6-D9602348A170}"/>
              </a:ext>
            </a:extLst>
          </p:cNvPr>
          <p:cNvSpPr/>
          <p:nvPr/>
        </p:nvSpPr>
        <p:spPr>
          <a:xfrm flipH="1">
            <a:off x="9479907" y="1346827"/>
            <a:ext cx="179890" cy="5022735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8192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65258C2A-CF86-8243-4370-8A80CA145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083217"/>
              </p:ext>
            </p:extLst>
          </p:nvPr>
        </p:nvGraphicFramePr>
        <p:xfrm>
          <a:off x="387531" y="731520"/>
          <a:ext cx="3240558" cy="806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558">
                  <a:extLst>
                    <a:ext uri="{9D8B030D-6E8A-4147-A177-3AD203B41FA5}">
                      <a16:colId xmlns:a16="http://schemas.microsoft.com/office/drawing/2014/main" val="3102311173"/>
                    </a:ext>
                  </a:extLst>
                </a:gridCol>
              </a:tblGrid>
              <a:tr h="316689">
                <a:tc>
                  <a:txBody>
                    <a:bodyPr/>
                    <a:lstStyle/>
                    <a:p>
                      <a:pPr algn="ctr"/>
                      <a:r>
                        <a:rPr lang="es-CO" b="1" dirty="0"/>
                        <a:t>  MT1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327086"/>
                  </a:ext>
                </a:extLst>
              </a:tr>
              <a:tr h="441102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bg1"/>
                          </a:solidFill>
                        </a:rPr>
                        <a:t>Materias primas y producción de SAF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580402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630F6A17-DBB3-39BA-4765-758A4166E2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22" y="1807916"/>
            <a:ext cx="827973" cy="323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F0D93B7-45C0-214A-4A74-5555E9CD6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990" y="3894813"/>
            <a:ext cx="860114" cy="43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FE0FD0E-C259-6769-DDF1-15D71E1ED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35" y="2712818"/>
            <a:ext cx="632152" cy="632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5A11CE56-97BC-EA74-9404-79268A42984F}"/>
              </a:ext>
            </a:extLst>
          </p:cNvPr>
          <p:cNvCxnSpPr>
            <a:cxnSpLocks/>
          </p:cNvCxnSpPr>
          <p:nvPr/>
        </p:nvCxnSpPr>
        <p:spPr>
          <a:xfrm>
            <a:off x="2674983" y="1534776"/>
            <a:ext cx="0" cy="195190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C7129CE1-73F7-A83F-22DF-91F66A805D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453" y="2849024"/>
            <a:ext cx="786521" cy="44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C2BCB39-EFF6-76AC-B9D5-6668D730C8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294" y="3427228"/>
            <a:ext cx="1189160" cy="323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C17E5AC-214A-C852-256E-9C893E53C4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7" y="3373932"/>
            <a:ext cx="1114423" cy="419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Terpel – Líder en la distribución de combustibles">
            <a:extLst>
              <a:ext uri="{FF2B5EF4-FFF2-40B4-BE49-F238E27FC236}">
                <a16:creationId xmlns:a16="http://schemas.microsoft.com/office/drawing/2014/main" id="{66FBBD90-A0B4-5E3E-2E01-F078A4391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92" y="4208986"/>
            <a:ext cx="973761" cy="97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IMAX Colombia | Siempre Más | Primax Colombia">
            <a:extLst>
              <a:ext uri="{FF2B5EF4-FFF2-40B4-BE49-F238E27FC236}">
                <a16:creationId xmlns:a16="http://schemas.microsoft.com/office/drawing/2014/main" id="{8EBB5F00-C9C6-93F0-30D7-A240E6512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97" y="4923011"/>
            <a:ext cx="860114" cy="75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3FA35DD-F552-D3D1-C85B-ECEBBC24C8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978" y="4507876"/>
            <a:ext cx="905316" cy="367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hevron Corporation - Wikipedia, la enciclopedia libre">
            <a:extLst>
              <a:ext uri="{FF2B5EF4-FFF2-40B4-BE49-F238E27FC236}">
                <a16:creationId xmlns:a16="http://schemas.microsoft.com/office/drawing/2014/main" id="{F26EC0CC-BCEC-C5D2-7792-2B349C71A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70" y="5734440"/>
            <a:ext cx="358334" cy="39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a UAESP aclara: no hay sobrecostos en el contrato con Aguas de Bogotá |  Bogota.gov.co">
            <a:extLst>
              <a:ext uri="{FF2B5EF4-FFF2-40B4-BE49-F238E27FC236}">
                <a16:creationId xmlns:a16="http://schemas.microsoft.com/office/drawing/2014/main" id="{9FF0228B-A990-1ED6-0FD3-CB3F841D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938" y="5130218"/>
            <a:ext cx="827727" cy="46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neywell - Soluciones de control y automatización industrial - ERCO">
            <a:extLst>
              <a:ext uri="{FF2B5EF4-FFF2-40B4-BE49-F238E27FC236}">
                <a16:creationId xmlns:a16="http://schemas.microsoft.com/office/drawing/2014/main" id="{2FD98BCB-5215-6A15-75D4-8E05099E1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40" y="3989814"/>
            <a:ext cx="719779" cy="28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royecto para impulsar el “hidrógeno verde” – Hidrógeno Colombia">
            <a:extLst>
              <a:ext uri="{FF2B5EF4-FFF2-40B4-BE49-F238E27FC236}">
                <a16:creationId xmlns:a16="http://schemas.microsoft.com/office/drawing/2014/main" id="{E95ABCF4-D712-9CF4-39A0-E5A557DC5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54" y="2247920"/>
            <a:ext cx="882493" cy="4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inisterio de Minas y Energía">
            <a:extLst>
              <a:ext uri="{FF2B5EF4-FFF2-40B4-BE49-F238E27FC236}">
                <a16:creationId xmlns:a16="http://schemas.microsoft.com/office/drawing/2014/main" id="{A2ECA694-E452-118A-86F2-2E0DFE0F1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6" y="2272577"/>
            <a:ext cx="1029814" cy="38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atrocinadores - 32 - CONGRESO NACIONAL DE DISTRIBUIDORES MINORISTAS DE  COMBUSTIBLES Y ENERGÉTICOS">
            <a:extLst>
              <a:ext uri="{FF2B5EF4-FFF2-40B4-BE49-F238E27FC236}">
                <a16:creationId xmlns:a16="http://schemas.microsoft.com/office/drawing/2014/main" id="{EAE9C940-D6CB-6005-CFE3-792A7E57F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40" y="5762993"/>
            <a:ext cx="1226917" cy="55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Abrir corchete 28">
            <a:extLst>
              <a:ext uri="{FF2B5EF4-FFF2-40B4-BE49-F238E27FC236}">
                <a16:creationId xmlns:a16="http://schemas.microsoft.com/office/drawing/2014/main" id="{A8A9EF1C-0723-511F-2092-968558E1717E}"/>
              </a:ext>
            </a:extLst>
          </p:cNvPr>
          <p:cNvSpPr/>
          <p:nvPr/>
        </p:nvSpPr>
        <p:spPr>
          <a:xfrm>
            <a:off x="357698" y="1634247"/>
            <a:ext cx="159494" cy="4575921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62" name="Picture 38" descr="Ministerio de Transporte (Colombia) - Wikipedia, la enciclopedia libre">
            <a:extLst>
              <a:ext uri="{FF2B5EF4-FFF2-40B4-BE49-F238E27FC236}">
                <a16:creationId xmlns:a16="http://schemas.microsoft.com/office/drawing/2014/main" id="{DE2703D3-08D9-0672-B376-55735903B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94" y="1755120"/>
            <a:ext cx="1202752" cy="4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FBFA70B-D395-A67C-BBD2-ADF81037F29D}"/>
              </a:ext>
            </a:extLst>
          </p:cNvPr>
          <p:cNvSpPr txBox="1"/>
          <p:nvPr/>
        </p:nvSpPr>
        <p:spPr>
          <a:xfrm>
            <a:off x="386717" y="186868"/>
            <a:ext cx="9068992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2400" b="1" dirty="0">
                <a:solidFill>
                  <a:srgbClr val="DA713E"/>
                </a:solidFill>
                <a:latin typeface="Helvetica" pitchFamily="2" charset="0"/>
              </a:rPr>
              <a:t>MESA TÉCNICA no. 1: M</a:t>
            </a:r>
            <a:r>
              <a:rPr lang="es-ES" sz="2400" b="1" dirty="0" err="1">
                <a:solidFill>
                  <a:srgbClr val="DA713E"/>
                </a:solidFill>
                <a:latin typeface="Helvetica" pitchFamily="2" charset="0"/>
              </a:rPr>
              <a:t>aterias</a:t>
            </a:r>
            <a:r>
              <a:rPr lang="es-ES" sz="2400" b="1" dirty="0">
                <a:solidFill>
                  <a:srgbClr val="DA713E"/>
                </a:solidFill>
                <a:latin typeface="Helvetica" pitchFamily="2" charset="0"/>
              </a:rPr>
              <a:t> primas y producción de SAF</a:t>
            </a:r>
            <a:endParaRPr lang="es-CO" sz="2400" b="1" dirty="0">
              <a:solidFill>
                <a:srgbClr val="DA713E"/>
              </a:solidFill>
              <a:latin typeface="Helvetica" pitchFamily="2" charset="0"/>
            </a:endParaRPr>
          </a:p>
          <a:p>
            <a:endParaRPr lang="es-CO" b="1" dirty="0">
              <a:solidFill>
                <a:srgbClr val="757070"/>
              </a:solidFill>
              <a:latin typeface="Helvetica"/>
              <a:cs typeface="Helvetica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2F84437-0B11-7905-8AB4-ED8F4516FABC}"/>
              </a:ext>
            </a:extLst>
          </p:cNvPr>
          <p:cNvSpPr txBox="1"/>
          <p:nvPr/>
        </p:nvSpPr>
        <p:spPr>
          <a:xfrm>
            <a:off x="3843904" y="925532"/>
            <a:ext cx="7737335" cy="52064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</a:pPr>
            <a:r>
              <a:rPr lang="es-ES" sz="1200" b="1" dirty="0">
                <a:solidFill>
                  <a:srgbClr val="757070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Fecha: 27 de octubre de 2023</a:t>
            </a:r>
          </a:p>
          <a:p>
            <a:pPr>
              <a:lnSpc>
                <a:spcPct val="115000"/>
              </a:lnSpc>
            </a:pPr>
            <a:r>
              <a:rPr lang="es-ES" sz="1200" b="1" dirty="0">
                <a:solidFill>
                  <a:srgbClr val="757070"/>
                </a:solidFill>
                <a:latin typeface="Helvetica"/>
                <a:ea typeface="Arial" panose="020B0604020202020204" pitchFamily="34" charset="0"/>
                <a:cs typeface="Helvetica"/>
              </a:rPr>
              <a:t>Lugar: BID</a:t>
            </a:r>
            <a:endParaRPr lang="es-CO" sz="1200" dirty="0">
              <a:solidFill>
                <a:srgbClr val="757070"/>
              </a:solidFill>
              <a:effectLst/>
              <a:latin typeface="Helvetica"/>
              <a:ea typeface="Arial" panose="020B0604020202020204" pitchFamily="34" charset="0"/>
              <a:cs typeface="Helvetica"/>
            </a:endParaRPr>
          </a:p>
          <a:p>
            <a:pPr indent="8890" algn="just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es-ES" sz="1200" b="1" dirty="0">
                <a:solidFill>
                  <a:srgbClr val="757070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Participantes:</a:t>
            </a:r>
            <a:r>
              <a:rPr lang="es-ES" sz="1200" b="1" dirty="0">
                <a:solidFill>
                  <a:srgbClr val="757070"/>
                </a:solidFill>
                <a:latin typeface="Helvetica"/>
                <a:ea typeface="Arial" panose="020B0604020202020204" pitchFamily="34" charset="0"/>
                <a:cs typeface="Helvetica"/>
              </a:rPr>
              <a:t> </a:t>
            </a:r>
            <a:endParaRPr lang="es-CO" sz="1200" b="1" dirty="0">
              <a:solidFill>
                <a:srgbClr val="757070"/>
              </a:solidFill>
              <a:effectLst/>
              <a:latin typeface="Helvetica"/>
              <a:ea typeface="Arial" panose="020B0604020202020204" pitchFamily="34" charset="0"/>
              <a:cs typeface="Helvetica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es-ES" sz="1200" dirty="0">
                <a:solidFill>
                  <a:srgbClr val="757070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Productores de combustibles, biocombustibles, gremios sectoriales (</a:t>
            </a:r>
            <a:r>
              <a:rPr lang="es-ES" sz="1200" dirty="0" err="1">
                <a:solidFill>
                  <a:srgbClr val="757070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Fedebiocombustibles</a:t>
            </a:r>
            <a:r>
              <a:rPr lang="es-ES" sz="1200" dirty="0">
                <a:solidFill>
                  <a:srgbClr val="757070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 y otras del sector agrícola), proveedores de biodiesel</a:t>
            </a:r>
            <a:r>
              <a:rPr lang="es-ES" sz="1200" dirty="0">
                <a:solidFill>
                  <a:srgbClr val="757070"/>
                </a:solidFill>
                <a:latin typeface="Helvetica"/>
                <a:ea typeface="Arial" panose="020B0604020202020204" pitchFamily="34" charset="0"/>
                <a:cs typeface="Helvetica"/>
              </a:rPr>
              <a:t> </a:t>
            </a:r>
            <a:r>
              <a:rPr lang="es-ES" sz="1200" dirty="0">
                <a:solidFill>
                  <a:srgbClr val="757070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 (Bio D, </a:t>
            </a:r>
            <a:r>
              <a:rPr lang="es-ES" sz="1200" dirty="0" err="1">
                <a:solidFill>
                  <a:srgbClr val="757070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BioSC</a:t>
            </a:r>
            <a:r>
              <a:rPr lang="es-ES" sz="1200" dirty="0">
                <a:solidFill>
                  <a:srgbClr val="757070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), proveedores de tecnología para la elaboración de SAF (Honeywell, </a:t>
            </a:r>
            <a:r>
              <a:rPr lang="es-ES" sz="1200" dirty="0" err="1">
                <a:solidFill>
                  <a:srgbClr val="757070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Topsoe</a:t>
            </a:r>
            <a:r>
              <a:rPr lang="es-ES" sz="1200" dirty="0">
                <a:solidFill>
                  <a:srgbClr val="757070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), proveedores y recicladores de insumos/biomasas (etanol, aceites, grasas, residuos forestales, residuos sólidos urbanos, etc.), academia (universidades UDEA, ECCI, WSU centros técnicos, investigadores), Ministerio de Energía, Ecopetrol, organizaciones sectoriales vinculadas al hidrógeno.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endParaRPr lang="es-ES" sz="1200" dirty="0">
              <a:solidFill>
                <a:srgbClr val="757070"/>
              </a:solidFill>
              <a:effectLst/>
              <a:latin typeface="Helvetica"/>
              <a:ea typeface="Arial" panose="020B0604020202020204" pitchFamily="34" charset="0"/>
              <a:cs typeface="Helvetica"/>
            </a:endParaRPr>
          </a:p>
          <a:p>
            <a:pPr marL="171450" indent="-171450" algn="just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757070"/>
                </a:solidFill>
                <a:latin typeface="Helvetica"/>
                <a:ea typeface="Arial" panose="020B0604020202020204" pitchFamily="34" charset="0"/>
                <a:cs typeface="Helvetica"/>
              </a:rPr>
              <a:t>Eje temático1: </a:t>
            </a:r>
            <a:r>
              <a:rPr lang="es-ES" sz="1200" dirty="0">
                <a:solidFill>
                  <a:srgbClr val="757070"/>
                </a:solidFill>
                <a:latin typeface="Helvetica"/>
                <a:ea typeface="Arial" panose="020B0604020202020204" pitchFamily="34" charset="0"/>
                <a:cs typeface="Helvetica"/>
              </a:rPr>
              <a:t>Disponibilidad de materias primas</a:t>
            </a:r>
          </a:p>
          <a:p>
            <a:pPr marL="171450" indent="-171450" algn="just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757070"/>
                </a:solidFill>
                <a:latin typeface="Helvetica"/>
                <a:ea typeface="Arial" panose="020B0604020202020204" pitchFamily="34" charset="0"/>
                <a:cs typeface="Helvetica"/>
              </a:rPr>
              <a:t>Eje temático2: </a:t>
            </a:r>
            <a:r>
              <a:rPr lang="es-ES" sz="1200" dirty="0">
                <a:solidFill>
                  <a:srgbClr val="757070"/>
                </a:solidFill>
                <a:latin typeface="Helvetica"/>
                <a:ea typeface="Arial" panose="020B0604020202020204" pitchFamily="34" charset="0"/>
                <a:cs typeface="Helvetica"/>
              </a:rPr>
              <a:t>Ruta tecnológica</a:t>
            </a:r>
          </a:p>
          <a:p>
            <a:pPr indent="8890" algn="just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es-ES" sz="1200" b="1" i="1" dirty="0">
                <a:solidFill>
                  <a:srgbClr val="757070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Temas clave:</a:t>
            </a:r>
            <a:endParaRPr lang="es-CO" sz="1200" b="1" dirty="0">
              <a:solidFill>
                <a:srgbClr val="757070"/>
              </a:solidFill>
              <a:effectLst/>
              <a:latin typeface="Helvetica"/>
              <a:ea typeface="Arial" panose="020B0604020202020204" pitchFamily="34" charset="0"/>
              <a:cs typeface="Helvetica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s-ES" sz="1200" dirty="0">
                <a:solidFill>
                  <a:srgbClr val="757070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Tecnologías disponibles y potenciales para la producción de SAF (incluyendo bio-</a:t>
            </a:r>
            <a:r>
              <a:rPr lang="es-ES" sz="1200" dirty="0" err="1">
                <a:solidFill>
                  <a:srgbClr val="757070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fuels</a:t>
            </a:r>
            <a:r>
              <a:rPr lang="es-ES" sz="1200" dirty="0">
                <a:solidFill>
                  <a:srgbClr val="757070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 y e-</a:t>
            </a:r>
            <a:r>
              <a:rPr lang="es-ES" sz="1200" dirty="0" err="1">
                <a:solidFill>
                  <a:srgbClr val="757070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fuels</a:t>
            </a:r>
            <a:r>
              <a:rPr lang="es-ES" sz="1200" dirty="0">
                <a:solidFill>
                  <a:srgbClr val="757070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).</a:t>
            </a:r>
            <a:endParaRPr lang="es-CO" sz="1200" dirty="0">
              <a:solidFill>
                <a:srgbClr val="757070"/>
              </a:solidFill>
              <a:effectLst/>
              <a:latin typeface="Helvetica"/>
              <a:ea typeface="Arial" panose="020B0604020202020204" pitchFamily="34" charset="0"/>
              <a:cs typeface="Helvetica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s-ES" sz="1200" dirty="0">
                <a:solidFill>
                  <a:srgbClr val="757070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Materias primas: cadenas de valor, productores y proveedores, volumen disponible y su localización, logística, certificación de sustentabilidad.</a:t>
            </a:r>
            <a:endParaRPr lang="es-CO" sz="1200" dirty="0">
              <a:solidFill>
                <a:srgbClr val="757070"/>
              </a:solidFill>
              <a:effectLst/>
              <a:latin typeface="Helvetica"/>
              <a:ea typeface="Arial" panose="020B0604020202020204" pitchFamily="34" charset="0"/>
              <a:cs typeface="Helvetica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s-ES" sz="1200" dirty="0">
                <a:solidFill>
                  <a:srgbClr val="757070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Cadena de valor y potencial de los insumos industriales (hidrógeno, energía renovable, CO2, otros).</a:t>
            </a:r>
            <a:endParaRPr lang="es-CO" sz="1200" dirty="0">
              <a:solidFill>
                <a:srgbClr val="757070"/>
              </a:solidFill>
              <a:effectLst/>
              <a:latin typeface="Helvetica"/>
              <a:ea typeface="Arial" panose="020B0604020202020204" pitchFamily="34" charset="0"/>
              <a:cs typeface="Helvetica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s-ES" sz="1200" dirty="0">
                <a:solidFill>
                  <a:srgbClr val="757070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Investigación y desarrollo: pruebas realizadas, resultados y próximos pasos.</a:t>
            </a:r>
            <a:endParaRPr lang="es-CO" sz="1200" dirty="0">
              <a:solidFill>
                <a:srgbClr val="757070"/>
              </a:solidFill>
              <a:effectLst/>
              <a:latin typeface="Helvetica"/>
              <a:ea typeface="Arial" panose="020B0604020202020204" pitchFamily="34" charset="0"/>
              <a:cs typeface="Helvetica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s-ES" sz="1200" dirty="0">
                <a:solidFill>
                  <a:srgbClr val="757070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Lecciones aprendidas de la experiencia de los biocombustibles en Colombia. Oportunidades y barreras.</a:t>
            </a:r>
            <a:endParaRPr lang="es-CO" sz="1200" dirty="0">
              <a:solidFill>
                <a:srgbClr val="757070"/>
              </a:solidFill>
              <a:effectLst/>
              <a:latin typeface="Helvetica"/>
              <a:ea typeface="Arial" panose="020B0604020202020204" pitchFamily="34" charset="0"/>
              <a:cs typeface="Helvetica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s-ES" sz="1200" dirty="0">
                <a:solidFill>
                  <a:srgbClr val="757070"/>
                </a:solidFill>
                <a:effectLst/>
                <a:latin typeface="Helvetica"/>
                <a:ea typeface="Arial" panose="020B0604020202020204" pitchFamily="34" charset="0"/>
                <a:cs typeface="Helvetica"/>
              </a:rPr>
              <a:t>Brechas y barreras actuales en materia de regulaciones y políticas públicas.</a:t>
            </a:r>
            <a:endParaRPr lang="es-CO" sz="1200" dirty="0">
              <a:solidFill>
                <a:srgbClr val="757070"/>
              </a:solidFill>
              <a:effectLst/>
              <a:latin typeface="Helvetica"/>
              <a:ea typeface="Arial" panose="020B0604020202020204" pitchFamily="34" charset="0"/>
              <a:cs typeface="Helvetica"/>
            </a:endParaRPr>
          </a:p>
        </p:txBody>
      </p:sp>
      <p:sp>
        <p:nvSpPr>
          <p:cNvPr id="10" name="Abrir corchete 19">
            <a:extLst>
              <a:ext uri="{FF2B5EF4-FFF2-40B4-BE49-F238E27FC236}">
                <a16:creationId xmlns:a16="http://schemas.microsoft.com/office/drawing/2014/main" id="{B0466E70-7813-4B36-1E6B-DC43ED139514}"/>
              </a:ext>
            </a:extLst>
          </p:cNvPr>
          <p:cNvSpPr/>
          <p:nvPr/>
        </p:nvSpPr>
        <p:spPr>
          <a:xfrm flipH="1">
            <a:off x="3414388" y="1608086"/>
            <a:ext cx="179890" cy="5022735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54075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mato xmlns="df01a51d-83e1-43e6-b0d7-92ec35ad6911">/Style%20Library/Images/ppt.svg</Formato>
    <mesa xmlns="df01a51d-83e1-43e6-b0d7-92ec35ad6911">General</mesa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F3881317BCD94A97129206307469D2" ma:contentTypeVersion="2" ma:contentTypeDescription="Crear nuevo documento." ma:contentTypeScope="" ma:versionID="1c196344793963ba3e297580dac26e04">
  <xsd:schema xmlns:xsd="http://www.w3.org/2001/XMLSchema" xmlns:xs="http://www.w3.org/2001/XMLSchema" xmlns:p="http://schemas.microsoft.com/office/2006/metadata/properties" xmlns:ns2="df01a51d-83e1-43e6-b0d7-92ec35ad6911" targetNamespace="http://schemas.microsoft.com/office/2006/metadata/properties" ma:root="true" ma:fieldsID="04c12754d4282b6f002e59ed2eb572c5" ns2:_="">
    <xsd:import namespace="df01a51d-83e1-43e6-b0d7-92ec35ad6911"/>
    <xsd:element name="properties">
      <xsd:complexType>
        <xsd:sequence>
          <xsd:element name="documentManagement">
            <xsd:complexType>
              <xsd:all>
                <xsd:element ref="ns2:Formato" minOccurs="0"/>
                <xsd:element ref="ns2:mes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01a51d-83e1-43e6-b0d7-92ec35ad6911" elementFormDefault="qualified">
    <xsd:import namespace="http://schemas.microsoft.com/office/2006/documentManagement/types"/>
    <xsd:import namespace="http://schemas.microsoft.com/office/infopath/2007/PartnerControls"/>
    <xsd:element name="Formato" ma:index="8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mesa" ma:index="9" nillable="true" ma:displayName="mesa" ma:default="3" ma:format="Dropdown" ma:internalName="mesa">
      <xsd:simpleType>
        <xsd:restriction base="dms:Choice">
          <xsd:enumeration value="General"/>
          <xsd:enumeration value="1"/>
          <xsd:enumeration value="2"/>
          <xsd:enumeration value="3"/>
          <xsd:enumeration value="4"/>
          <xsd:enumeration value="5"/>
          <xsd:enumeration value="6"/>
          <xsd:enumeration value="7"/>
          <xsd:enumeration value="8"/>
          <xsd:enumeration value="9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8FB34E-EE09-43CC-AC31-0E19634D36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A5BD61-07EC-4B4A-B106-CA62CF485F3D}">
  <ds:schemaRefs>
    <ds:schemaRef ds:uri="http://schemas.microsoft.com/office/2006/metadata/properties"/>
    <ds:schemaRef ds:uri="http://schemas.microsoft.com/office/infopath/2007/PartnerControls"/>
    <ds:schemaRef ds:uri="3fd76403-b6ba-4775-b95c-895759651035"/>
  </ds:schemaRefs>
</ds:datastoreItem>
</file>

<file path=customXml/itemProps3.xml><?xml version="1.0" encoding="utf-8"?>
<ds:datastoreItem xmlns:ds="http://schemas.openxmlformats.org/officeDocument/2006/customXml" ds:itemID="{050C19A7-646B-449D-841D-1B4B2F4977BB}"/>
</file>

<file path=docProps/app.xml><?xml version="1.0" encoding="utf-8"?>
<Properties xmlns="http://schemas.openxmlformats.org/officeDocument/2006/extended-properties" xmlns:vt="http://schemas.openxmlformats.org/officeDocument/2006/docPropsVTypes">
  <TotalTime>11367</TotalTime>
  <Words>1293</Words>
  <Application>Microsoft Office PowerPoint</Application>
  <PresentationFormat>Panorámica</PresentationFormat>
  <Paragraphs>202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Helvetica</vt:lpstr>
      <vt:lpstr>Poppins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Metodología - Mesas Técnicas SAF'</dc:title>
  <dc:creator>William Camilo  Baracaldo Godoy</dc:creator>
  <cp:lastModifiedBy>Angie Daniela Rodriguez Tamayo</cp:lastModifiedBy>
  <cp:revision>380</cp:revision>
  <dcterms:created xsi:type="dcterms:W3CDTF">2023-05-08T00:34:42Z</dcterms:created>
  <dcterms:modified xsi:type="dcterms:W3CDTF">2023-11-03T20:56:51Z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0x010100C7F3881317BCD94A97129206307469D2</vt:lpwstr>
  </property>
</Properties>
</file>